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BE936-DCDA-429B-8233-C9BB4EA0259C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D3910-8D8E-479D-A215-6FB2FE9D48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21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D3910-8D8E-479D-A215-6FB2FE9D48A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327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D3910-8D8E-479D-A215-6FB2FE9D48A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74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80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6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19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37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04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533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9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28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73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3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err="1"/>
              <a:t>Лекція</a:t>
            </a:r>
            <a:r>
              <a:rPr lang="ru-RU" sz="3200"/>
              <a:t> </a:t>
            </a:r>
            <a:r>
              <a:rPr lang="ru-RU" sz="3200" smtClean="0"/>
              <a:t>11-12.         </a:t>
            </a:r>
            <a:r>
              <a:rPr lang="ru-RU" sz="3200" dirty="0"/>
              <a:t>(4 год.)</a:t>
            </a:r>
          </a:p>
          <a:p>
            <a:pPr algn="just"/>
            <a:r>
              <a:rPr lang="ru-RU" sz="3200" b="1" dirty="0"/>
              <a:t>Тема: </a:t>
            </a:r>
            <a:r>
              <a:rPr lang="ru-RU" sz="3200" b="1" i="1" dirty="0"/>
              <a:t>Бюджет та </a:t>
            </a:r>
            <a:r>
              <a:rPr lang="ru-RU" sz="3200" b="1" i="1" dirty="0" err="1"/>
              <a:t>бюджетна</a:t>
            </a:r>
            <a:r>
              <a:rPr lang="ru-RU" sz="3200" b="1" i="1" dirty="0"/>
              <a:t> система.</a:t>
            </a:r>
          </a:p>
          <a:p>
            <a:pPr algn="just"/>
            <a:r>
              <a:rPr lang="ru-RU" sz="3200" i="1" dirty="0" err="1"/>
              <a:t>Питання</a:t>
            </a:r>
            <a:r>
              <a:rPr lang="ru-RU" sz="3200" i="1" dirty="0"/>
              <a:t>:</a:t>
            </a:r>
          </a:p>
          <a:p>
            <a:pPr algn="just"/>
            <a:r>
              <a:rPr lang="ru-RU" sz="3200" dirty="0"/>
              <a:t>1.	</a:t>
            </a:r>
            <a:r>
              <a:rPr lang="ru-RU" sz="3200" dirty="0" err="1"/>
              <a:t>Поняття</a:t>
            </a:r>
            <a:r>
              <a:rPr lang="ru-RU" sz="3200" dirty="0"/>
              <a:t> бюджету та </a:t>
            </a:r>
            <a:r>
              <a:rPr lang="ru-RU" sz="3200" dirty="0" err="1"/>
              <a:t>його</a:t>
            </a:r>
            <a:r>
              <a:rPr lang="ru-RU" sz="3200" dirty="0"/>
              <a:t> </a:t>
            </a:r>
            <a:r>
              <a:rPr lang="ru-RU" sz="3200" dirty="0" err="1"/>
              <a:t>призначення</a:t>
            </a:r>
            <a:r>
              <a:rPr lang="ru-RU" sz="3200" dirty="0"/>
              <a:t> в </a:t>
            </a:r>
            <a:r>
              <a:rPr lang="ru-RU" sz="3200" dirty="0" err="1"/>
              <a:t>економічній</a:t>
            </a:r>
            <a:r>
              <a:rPr lang="ru-RU" sz="3200" dirty="0"/>
              <a:t> </a:t>
            </a:r>
            <a:r>
              <a:rPr lang="ru-RU" sz="3200" dirty="0" err="1"/>
              <a:t>системі</a:t>
            </a:r>
            <a:r>
              <a:rPr lang="ru-RU" sz="3200" dirty="0"/>
              <a:t> </a:t>
            </a:r>
            <a:r>
              <a:rPr lang="ru-RU" sz="3200" dirty="0" err="1"/>
              <a:t>держави</a:t>
            </a:r>
            <a:r>
              <a:rPr lang="ru-RU" sz="3200" dirty="0"/>
              <a:t>.</a:t>
            </a:r>
          </a:p>
          <a:p>
            <a:pPr algn="just"/>
            <a:r>
              <a:rPr lang="ru-RU" sz="3200" dirty="0"/>
              <a:t>2.	</a:t>
            </a:r>
            <a:r>
              <a:rPr lang="ru-RU" sz="3200" dirty="0" err="1"/>
              <a:t>Бюджетна</a:t>
            </a:r>
            <a:r>
              <a:rPr lang="ru-RU" sz="3200" dirty="0"/>
              <a:t> система та </a:t>
            </a:r>
            <a:r>
              <a:rPr lang="ru-RU" sz="3200" dirty="0" err="1" smtClean="0"/>
              <a:t>принципи</a:t>
            </a:r>
            <a:r>
              <a:rPr lang="ru-RU" sz="3200" dirty="0" smtClean="0"/>
              <a:t>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функціонування</a:t>
            </a:r>
            <a:r>
              <a:rPr lang="ru-RU" sz="3200" dirty="0"/>
              <a:t>, </a:t>
            </a:r>
            <a:r>
              <a:rPr lang="ru-RU" sz="3200" dirty="0" err="1"/>
              <a:t>бюджетний</a:t>
            </a:r>
            <a:r>
              <a:rPr lang="ru-RU" sz="3200" dirty="0"/>
              <a:t> </a:t>
            </a:r>
            <a:r>
              <a:rPr lang="ru-RU" sz="3200" dirty="0" err="1"/>
              <a:t>устрій</a:t>
            </a:r>
            <a:r>
              <a:rPr lang="ru-RU" sz="3200" dirty="0"/>
              <a:t>. </a:t>
            </a:r>
          </a:p>
          <a:p>
            <a:pPr algn="just"/>
            <a:r>
              <a:rPr lang="ru-RU" sz="3200" dirty="0"/>
              <a:t>3.	Доходи та </a:t>
            </a:r>
            <a:r>
              <a:rPr lang="ru-RU" sz="3200" dirty="0" err="1"/>
              <a:t>видатки</a:t>
            </a:r>
            <a:r>
              <a:rPr lang="ru-RU" sz="3200" dirty="0"/>
              <a:t> державного бюджету, </a:t>
            </a:r>
            <a:r>
              <a:rPr lang="ru-RU" sz="3200" dirty="0" err="1"/>
              <a:t>їх</a:t>
            </a:r>
            <a:r>
              <a:rPr lang="ru-RU" sz="3200" dirty="0"/>
              <a:t> </a:t>
            </a:r>
            <a:r>
              <a:rPr lang="ru-RU" sz="3200" dirty="0" err="1"/>
              <a:t>класифікація</a:t>
            </a:r>
            <a:r>
              <a:rPr lang="ru-RU" sz="3200" dirty="0"/>
              <a:t> та </a:t>
            </a:r>
            <a:r>
              <a:rPr lang="ru-RU" sz="3200" dirty="0" err="1"/>
              <a:t>інструменти</a:t>
            </a:r>
            <a:r>
              <a:rPr lang="ru-RU" sz="3200" dirty="0"/>
              <a:t> </a:t>
            </a:r>
            <a:r>
              <a:rPr lang="ru-RU" sz="3200" dirty="0" err="1"/>
              <a:t>формування</a:t>
            </a:r>
            <a:r>
              <a:rPr lang="ru-RU" sz="3200" dirty="0"/>
              <a:t>.</a:t>
            </a:r>
          </a:p>
          <a:p>
            <a:pPr algn="just"/>
            <a:r>
              <a:rPr lang="ru-RU" sz="3200" dirty="0"/>
              <a:t>4.	</a:t>
            </a:r>
            <a:r>
              <a:rPr lang="ru-RU" sz="3200" dirty="0" err="1"/>
              <a:t>Бюджетний</a:t>
            </a:r>
            <a:r>
              <a:rPr lang="ru-RU" sz="3200" dirty="0"/>
              <a:t> </a:t>
            </a:r>
            <a:r>
              <a:rPr lang="ru-RU" sz="3200" dirty="0" err="1"/>
              <a:t>дефіцит</a:t>
            </a:r>
            <a:r>
              <a:rPr lang="ru-RU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6919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92336"/>
            <a:ext cx="12961439" cy="47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476672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000" dirty="0">
                <a:ea typeface="Times New Roman"/>
              </a:rPr>
              <a:t>Структура </a:t>
            </a:r>
            <a:r>
              <a:rPr lang="ru-RU" sz="2000" dirty="0" err="1">
                <a:ea typeface="Times New Roman"/>
              </a:rPr>
              <a:t>бюджетної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системи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принципи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її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побудови</a:t>
            </a:r>
            <a:r>
              <a:rPr lang="ru-RU" sz="2000" dirty="0">
                <a:ea typeface="Times New Roman"/>
              </a:rPr>
              <a:t> та </a:t>
            </a:r>
            <a:r>
              <a:rPr lang="ru-RU" sz="2000" dirty="0" err="1">
                <a:ea typeface="Times New Roman"/>
              </a:rPr>
              <a:t>організація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функціонування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визначаються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b="1" dirty="0" err="1">
                <a:ea typeface="Times New Roman"/>
              </a:rPr>
              <a:t>бюджетним</a:t>
            </a:r>
            <a:r>
              <a:rPr lang="ru-RU" sz="2000" b="1" dirty="0">
                <a:ea typeface="Times New Roman"/>
              </a:rPr>
              <a:t> </a:t>
            </a:r>
            <a:r>
              <a:rPr lang="ru-RU" sz="2000" b="1" dirty="0" err="1">
                <a:ea typeface="Times New Roman"/>
              </a:rPr>
              <a:t>устроєм</a:t>
            </a:r>
            <a:r>
              <a:rPr lang="ru-RU" sz="2000" b="1" dirty="0">
                <a:ea typeface="Times New Roman"/>
              </a:rPr>
              <a:t>,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що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ґрунтується</a:t>
            </a:r>
            <a:r>
              <a:rPr lang="ru-RU" sz="2000" dirty="0">
                <a:ea typeface="Times New Roman"/>
              </a:rPr>
              <a:t> на </a:t>
            </a:r>
            <a:r>
              <a:rPr lang="ru-RU" sz="2000" dirty="0" err="1">
                <a:ea typeface="Times New Roman"/>
              </a:rPr>
              <a:t>адміністративно-територіальному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поділі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держави</a:t>
            </a:r>
            <a:r>
              <a:rPr lang="ru-RU" sz="2000" dirty="0">
                <a:ea typeface="Times New Roman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238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04664"/>
            <a:ext cx="871296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Стаття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6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.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Зведений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бюджет </a:t>
            </a:r>
            <a:endParaRPr lang="ru-RU" sz="20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>
                <a:solidFill>
                  <a:srgbClr val="000000"/>
                </a:solidFill>
                <a:ea typeface="Times New Roman"/>
              </a:rPr>
              <a:t>     1.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Зведений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бюджет  є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сукупністю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показників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,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що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використовуються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для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аналізу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та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прогнозування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економічного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і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соціального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розвитку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держави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. </a:t>
            </a:r>
            <a:endParaRPr lang="ru-RU" sz="20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dirty="0">
                <a:solidFill>
                  <a:srgbClr val="000000"/>
                </a:solidFill>
                <a:ea typeface="Times New Roman"/>
              </a:rPr>
              <a:t>     2.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Зведений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бюджет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України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включає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показники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 Державного бюджету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України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,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зведеного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бюджету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Автономної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Республіки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Крим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зведених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областей,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Києва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та Севастополя. </a:t>
            </a:r>
            <a:endParaRPr lang="ru-RU" sz="20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  3.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Зведений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бюджет 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Автономної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Республіки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Крим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включає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показники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бюджету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Автономної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Республіки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Крим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зведених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її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районів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республіканського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Автономної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Республіки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Крим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значення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. </a:t>
            </a:r>
            <a:endParaRPr lang="ru-RU" sz="20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  4.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Зведений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бюджет  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області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включає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показники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обласного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бюджету,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зведених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районів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і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обласного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значення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цієї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області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. </a:t>
            </a:r>
            <a:endParaRPr lang="ru-RU" sz="20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  5.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Зведений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бюджет   району 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включає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показники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районного бюджету,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районного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значення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,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селищних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та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сільських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цього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району. </a:t>
            </a:r>
            <a:endParaRPr lang="ru-RU" sz="20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    6.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Зведений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бюджет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міста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районним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/>
              </a:rPr>
              <a:t>поділом</a:t>
            </a:r>
            <a:r>
              <a:rPr lang="ru-RU" sz="20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включає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показники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міського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бюджету та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районів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,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що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входять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до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його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складу.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Якщо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місту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або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району у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місті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адміністративно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підпорядковані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інші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міста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,  селища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чи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села,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зведений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бюджет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міста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або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району у 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місті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включає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показники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цих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000" dirty="0" err="1">
                <a:solidFill>
                  <a:srgbClr val="000000"/>
                </a:solidFill>
                <a:ea typeface="Times New Roman"/>
              </a:rPr>
              <a:t>міст</a:t>
            </a:r>
            <a:r>
              <a:rPr lang="ru-RU" sz="2000" dirty="0">
                <a:solidFill>
                  <a:srgbClr val="000000"/>
                </a:solidFill>
                <a:ea typeface="Times New Roman"/>
              </a:rPr>
              <a:t>, селищ та </a:t>
            </a:r>
            <a:r>
              <a:rPr lang="ru-RU" sz="2000" dirty="0" err="1" smtClean="0">
                <a:solidFill>
                  <a:srgbClr val="000000"/>
                </a:solidFill>
                <a:ea typeface="Times New Roman"/>
              </a:rPr>
              <a:t>сіл</a:t>
            </a:r>
            <a:r>
              <a:rPr lang="ru-RU" sz="2000" dirty="0" smtClean="0">
                <a:solidFill>
                  <a:srgbClr val="000000"/>
                </a:solidFill>
                <a:ea typeface="Times New Roman"/>
              </a:rPr>
              <a:t>.</a:t>
            </a:r>
            <a:endParaRPr lang="uk-UA" sz="2000" dirty="0">
              <a:solidFill>
                <a:srgbClr val="00000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485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5760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949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400" dirty="0" err="1">
                <a:ea typeface="Times New Roman"/>
              </a:rPr>
              <a:t>Бюджетна</a:t>
            </a:r>
            <a:r>
              <a:rPr lang="ru-RU" sz="2400" dirty="0">
                <a:ea typeface="Times New Roman"/>
              </a:rPr>
              <a:t> система </a:t>
            </a:r>
            <a:r>
              <a:rPr lang="ru-RU" sz="2400" dirty="0" err="1">
                <a:ea typeface="Times New Roman"/>
              </a:rPr>
              <a:t>України</a:t>
            </a:r>
            <a:r>
              <a:rPr lang="ru-RU" sz="2400" dirty="0">
                <a:ea typeface="Times New Roman"/>
              </a:rPr>
              <a:t> </a:t>
            </a:r>
            <a:r>
              <a:rPr lang="ru-RU" sz="2400" dirty="0" err="1">
                <a:ea typeface="Times New Roman"/>
              </a:rPr>
              <a:t>ґрунтується</a:t>
            </a:r>
            <a:r>
              <a:rPr lang="ru-RU" sz="2400" dirty="0">
                <a:ea typeface="Times New Roman"/>
              </a:rPr>
              <a:t> на таких </a:t>
            </a:r>
            <a:r>
              <a:rPr lang="ru-RU" sz="2400" b="1" i="1" dirty="0">
                <a:ea typeface="Times New Roman"/>
              </a:rPr>
              <a:t>принципах</a:t>
            </a:r>
            <a:r>
              <a:rPr lang="ru-RU" sz="2400" dirty="0">
                <a:ea typeface="Times New Roman"/>
              </a:rPr>
              <a:t>:</a:t>
            </a:r>
          </a:p>
          <a:p>
            <a:pPr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 </a:t>
            </a: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</a:t>
            </a:r>
            <a:r>
              <a:rPr lang="ru-RU" sz="2400" b="1" dirty="0" err="1">
                <a:solidFill>
                  <a:srgbClr val="000000"/>
                </a:solidFill>
                <a:ea typeface="Times New Roman"/>
              </a:rPr>
              <a:t>Стаття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 7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.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Принципи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бюджетної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України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endParaRPr lang="ru-RU" sz="2400" dirty="0" smtClean="0">
              <a:solidFill>
                <a:srgbClr val="000000"/>
              </a:solidFill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1) 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принцип   </a:t>
            </a:r>
            <a:r>
              <a:rPr lang="ru-RU" sz="2400" b="1" i="1" dirty="0" err="1">
                <a:solidFill>
                  <a:srgbClr val="000000"/>
                </a:solidFill>
                <a:ea typeface="Times New Roman"/>
              </a:rPr>
              <a:t>єдності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бюджетної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400" dirty="0" err="1" smtClean="0">
                <a:solidFill>
                  <a:srgbClr val="000000"/>
                </a:solidFill>
                <a:ea typeface="Times New Roman"/>
              </a:rPr>
              <a:t>України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 </a:t>
            </a: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2) 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принцип   </a:t>
            </a:r>
            <a:r>
              <a:rPr lang="ru-RU" sz="2400" b="1" i="1" dirty="0" err="1">
                <a:solidFill>
                  <a:srgbClr val="000000"/>
                </a:solidFill>
                <a:ea typeface="Times New Roman"/>
              </a:rPr>
              <a:t>збалансованості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 </a:t>
            </a: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3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) принцип   </a:t>
            </a:r>
            <a:r>
              <a:rPr lang="ru-RU" sz="2400" b="1" i="1" dirty="0" err="1" smtClean="0">
                <a:solidFill>
                  <a:srgbClr val="000000"/>
                </a:solidFill>
                <a:ea typeface="Times New Roman"/>
              </a:rPr>
              <a:t>самостійності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 </a:t>
            </a: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4) 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принцип  </a:t>
            </a:r>
            <a:r>
              <a:rPr lang="ru-RU" sz="2400" b="1" i="1" dirty="0" err="1" smtClean="0">
                <a:solidFill>
                  <a:srgbClr val="000000"/>
                </a:solidFill>
                <a:ea typeface="Times New Roman"/>
              </a:rPr>
              <a:t>повноти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     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5) 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принцип    </a:t>
            </a:r>
            <a:r>
              <a:rPr lang="ru-RU" sz="2400" b="1" i="1" dirty="0" err="1" smtClean="0">
                <a:solidFill>
                  <a:srgbClr val="000000"/>
                </a:solidFill>
                <a:ea typeface="Times New Roman"/>
              </a:rPr>
              <a:t>обґрунтованості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 </a:t>
            </a: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     6) принцип </a:t>
            </a:r>
            <a:r>
              <a:rPr lang="ru-RU" sz="2400" b="1" i="1" dirty="0" err="1">
                <a:solidFill>
                  <a:srgbClr val="000000"/>
                </a:solidFill>
                <a:ea typeface="Times New Roman"/>
              </a:rPr>
              <a:t>ефективності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 та </a:t>
            </a:r>
            <a:r>
              <a:rPr lang="ru-RU" sz="2400" b="1" i="1" dirty="0" err="1" smtClean="0">
                <a:solidFill>
                  <a:srgbClr val="000000"/>
                </a:solidFill>
                <a:ea typeface="Times New Roman"/>
              </a:rPr>
              <a:t>результативності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 </a:t>
            </a: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7) 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принцип  </a:t>
            </a:r>
            <a:r>
              <a:rPr lang="ru-RU" sz="2400" b="1" i="1" dirty="0" err="1" smtClean="0">
                <a:solidFill>
                  <a:srgbClr val="000000"/>
                </a:solidFill>
                <a:ea typeface="Times New Roman"/>
              </a:rPr>
              <a:t>субсидіарності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     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8) 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принцип </a:t>
            </a:r>
            <a:r>
              <a:rPr lang="ru-RU" sz="2400" b="1" i="1" dirty="0" err="1">
                <a:solidFill>
                  <a:srgbClr val="000000"/>
                </a:solidFill>
                <a:ea typeface="Times New Roman"/>
              </a:rPr>
              <a:t>цільового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ea typeface="Times New Roman"/>
              </a:rPr>
              <a:t>використання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b="1" i="1" dirty="0" err="1">
                <a:solidFill>
                  <a:srgbClr val="000000"/>
                </a:solidFill>
                <a:ea typeface="Times New Roman"/>
              </a:rPr>
              <a:t>бюджетних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b="1" i="1" dirty="0" err="1" smtClean="0">
                <a:solidFill>
                  <a:srgbClr val="000000"/>
                </a:solidFill>
                <a:ea typeface="Times New Roman"/>
              </a:rPr>
              <a:t>коштів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 </a:t>
            </a: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9) 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принцип  </a:t>
            </a:r>
            <a:r>
              <a:rPr lang="ru-RU" sz="2400" b="1" i="1" dirty="0" err="1">
                <a:solidFill>
                  <a:srgbClr val="000000"/>
                </a:solidFill>
                <a:ea typeface="Times New Roman"/>
              </a:rPr>
              <a:t>справедливості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</a:rPr>
              <a:t>  і  </a:t>
            </a:r>
            <a:r>
              <a:rPr lang="ru-RU" sz="2400" b="1" i="1" dirty="0" err="1" smtClean="0">
                <a:solidFill>
                  <a:srgbClr val="000000"/>
                </a:solidFill>
                <a:ea typeface="Times New Roman"/>
              </a:rPr>
              <a:t>неупередженості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; </a:t>
            </a:r>
            <a:endParaRPr lang="ru-RU" sz="24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10) 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принцип   </a:t>
            </a:r>
            <a:r>
              <a:rPr lang="ru-RU" sz="2400" b="1" dirty="0" err="1">
                <a:solidFill>
                  <a:srgbClr val="000000"/>
                </a:solidFill>
                <a:ea typeface="Times New Roman"/>
              </a:rPr>
              <a:t>публічності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   та  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/>
              </a:rPr>
              <a:t>прозорості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. </a:t>
            </a:r>
            <a:endParaRPr lang="ru-RU" sz="24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126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400" spc="-25" dirty="0">
                <a:ea typeface="Times New Roman"/>
              </a:rPr>
              <a:t>Зокрема у Бюджетному кодексі України визначено перелік формальних ознак, які свідчать про те, що уряд недостатньо відповідаль­но поставився до вимог </a:t>
            </a:r>
            <a:r>
              <a:rPr lang="uk-UA" sz="2400" b="1" i="1" spc="-25" dirty="0">
                <a:ea typeface="Times New Roman"/>
              </a:rPr>
              <a:t>Бюджетної резолюції. </a:t>
            </a:r>
            <a:r>
              <a:rPr lang="uk-UA" sz="2400" spc="-25" dirty="0">
                <a:ea typeface="Times New Roman"/>
              </a:rPr>
              <a:t>Разом з тим підвищено відповідальність Верховної Ради за дотримання бюджетної політики, визначеної нею ж у </a:t>
            </a:r>
            <a:r>
              <a:rPr lang="uk-UA" sz="2400" b="1" i="1" spc="-25" dirty="0">
                <a:ea typeface="Times New Roman"/>
              </a:rPr>
              <a:t>Бюджетній резолюції, </a:t>
            </a:r>
            <a:r>
              <a:rPr lang="uk-UA" sz="2400" spc="-25" dirty="0">
                <a:ea typeface="Times New Roman"/>
              </a:rPr>
              <a:t>керівників фі</a:t>
            </a:r>
            <a:r>
              <a:rPr lang="uk-UA" sz="2400" spc="-30" dirty="0">
                <a:ea typeface="Times New Roman"/>
              </a:rPr>
              <a:t>нансових органів на рівні області, міста обласного значення та району.</a:t>
            </a:r>
            <a:endParaRPr lang="ru-RU" sz="2400" dirty="0"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endParaRPr lang="uk-UA" sz="2400" b="1" i="1" spc="-20" dirty="0" smtClean="0"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uk-UA" sz="2400" b="1" i="1" spc="-20" dirty="0" smtClean="0">
                <a:ea typeface="Times New Roman"/>
              </a:rPr>
              <a:t>Бюджетний </a:t>
            </a:r>
            <a:r>
              <a:rPr lang="uk-UA" sz="2400" b="1" i="1" spc="-20" dirty="0">
                <a:ea typeface="Times New Roman"/>
              </a:rPr>
              <a:t>процес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-  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регламентований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бюджетним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законодавством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процес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складання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розгляду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затвердження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виконання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звітування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про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їх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виконання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 а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також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контролю  за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дотриманням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бюджетного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законодавства</a:t>
            </a:r>
            <a:r>
              <a:rPr lang="uk-UA" sz="2400" dirty="0">
                <a:solidFill>
                  <a:srgbClr val="000000"/>
                </a:solidFill>
                <a:ea typeface="Times New Roman"/>
              </a:rPr>
              <a:t> (Глава ІУ Бюджетного кодексу України).</a:t>
            </a:r>
            <a:endParaRPr lang="ru-RU" sz="24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48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709613"/>
            <a:ext cx="406717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3" y="862013"/>
            <a:ext cx="4067175" cy="543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52788"/>
              </p:ext>
            </p:extLst>
          </p:nvPr>
        </p:nvGraphicFramePr>
        <p:xfrm>
          <a:off x="395536" y="0"/>
          <a:ext cx="8424936" cy="666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Picture" r:id="rId4" imgW="4061460" imgH="5422392" progId="Word.Picture.8">
                  <p:embed/>
                </p:oleObj>
              </mc:Choice>
              <mc:Fallback>
                <p:oleObj name="Picture" r:id="rId4" imgW="4061460" imgH="5422392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0"/>
                        <a:ext cx="8424936" cy="66693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786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64096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6725" algn="just">
              <a:lnSpc>
                <a:spcPct val="116000"/>
              </a:lnSpc>
              <a:spcAft>
                <a:spcPts val="0"/>
              </a:spcAft>
            </a:pPr>
            <a:r>
              <a:rPr lang="uk-UA" sz="2000" b="1" dirty="0">
                <a:ea typeface="Times New Roman"/>
              </a:rPr>
              <a:t>3. </a:t>
            </a:r>
            <a:r>
              <a:rPr lang="ru-RU" sz="2000" b="1" dirty="0">
                <a:ea typeface="Times New Roman"/>
              </a:rPr>
              <a:t>Доходи </a:t>
            </a:r>
            <a:r>
              <a:rPr lang="uk-UA" sz="2000" b="1" dirty="0">
                <a:ea typeface="Times New Roman"/>
              </a:rPr>
              <a:t>та видатки </a:t>
            </a:r>
            <a:r>
              <a:rPr lang="ru-RU" sz="2000" b="1" dirty="0">
                <a:ea typeface="Times New Roman"/>
              </a:rPr>
              <a:t>державного бюджету, </a:t>
            </a:r>
            <a:r>
              <a:rPr lang="ru-RU" sz="2000" b="1" dirty="0" err="1">
                <a:ea typeface="Times New Roman"/>
              </a:rPr>
              <a:t>їх</a:t>
            </a:r>
            <a:r>
              <a:rPr lang="ru-RU" sz="2000" b="1" dirty="0">
                <a:ea typeface="Times New Roman"/>
              </a:rPr>
              <a:t> </a:t>
            </a:r>
            <a:r>
              <a:rPr lang="ru-RU" sz="2000" b="1" dirty="0" err="1">
                <a:ea typeface="Times New Roman"/>
              </a:rPr>
              <a:t>класифікація</a:t>
            </a:r>
            <a:r>
              <a:rPr lang="ru-RU" sz="2000" b="1" dirty="0">
                <a:ea typeface="Times New Roman"/>
              </a:rPr>
              <a:t> та </a:t>
            </a:r>
            <a:r>
              <a:rPr lang="ru-RU" sz="2000" b="1" dirty="0" err="1">
                <a:ea typeface="Times New Roman"/>
              </a:rPr>
              <a:t>інструменти</a:t>
            </a:r>
            <a:r>
              <a:rPr lang="ru-RU" sz="2000" b="1" dirty="0">
                <a:ea typeface="Times New Roman"/>
              </a:rPr>
              <a:t> </a:t>
            </a:r>
            <a:r>
              <a:rPr lang="ru-RU" sz="2000" b="1" dirty="0" err="1">
                <a:ea typeface="Times New Roman"/>
              </a:rPr>
              <a:t>формування</a:t>
            </a:r>
            <a:r>
              <a:rPr lang="ru-RU" sz="2000" b="1" dirty="0">
                <a:ea typeface="Times New Roman"/>
              </a:rPr>
              <a:t>.</a:t>
            </a:r>
            <a:endParaRPr lang="ru-RU" sz="20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000" b="1" dirty="0">
                <a:ea typeface="Times New Roman"/>
              </a:rPr>
              <a:t>Оскільки функціонування бюджету</a:t>
            </a:r>
            <a:r>
              <a:rPr lang="uk-UA" sz="2000" dirty="0">
                <a:ea typeface="Times New Roman"/>
              </a:rPr>
              <a:t> відбувається за допомогою особливих економічних форм </a:t>
            </a:r>
            <a:r>
              <a:rPr lang="uk-UA" sz="2000" b="1" dirty="0">
                <a:ea typeface="Times New Roman"/>
              </a:rPr>
              <a:t>— доходів і видатків,</a:t>
            </a:r>
            <a:r>
              <a:rPr lang="uk-UA" sz="2000" dirty="0">
                <a:ea typeface="Times New Roman"/>
              </a:rPr>
              <a:t> розглянемо економічну сутність цих категорій і форми їх прояву. </a:t>
            </a:r>
            <a:endParaRPr lang="ru-RU" sz="2000" dirty="0"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2000" b="1" spc="-10" dirty="0">
                <a:ea typeface="Times New Roman"/>
              </a:rPr>
              <a:t>Доходи бюджету</a:t>
            </a:r>
            <a:r>
              <a:rPr lang="ru-RU" sz="2000" spc="-10" dirty="0">
                <a:ea typeface="Times New Roman"/>
              </a:rPr>
              <a:t> </a:t>
            </a:r>
            <a:r>
              <a:rPr lang="ru-RU" sz="2000" spc="-10" dirty="0" err="1">
                <a:ea typeface="Times New Roman"/>
              </a:rPr>
              <a:t>посідають</a:t>
            </a:r>
            <a:r>
              <a:rPr lang="ru-RU" sz="2000" spc="-10" dirty="0">
                <a:ea typeface="Times New Roman"/>
              </a:rPr>
              <a:t> голо</a:t>
            </a:r>
            <a:r>
              <a:rPr lang="ru-RU" sz="2000" dirty="0">
                <a:ea typeface="Times New Roman"/>
              </a:rPr>
              <a:t>вне </a:t>
            </a:r>
            <a:r>
              <a:rPr lang="ru-RU" sz="2000" dirty="0" err="1">
                <a:ea typeface="Times New Roman"/>
              </a:rPr>
              <a:t>місце</a:t>
            </a:r>
            <a:r>
              <a:rPr lang="ru-RU" sz="2000" dirty="0">
                <a:ea typeface="Times New Roman"/>
              </a:rPr>
              <a:t> у </a:t>
            </a:r>
            <a:r>
              <a:rPr lang="ru-RU" sz="2000" dirty="0" err="1">
                <a:ea typeface="Times New Roman"/>
              </a:rPr>
              <a:t>складі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централізованих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державних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доходів</a:t>
            </a:r>
            <a:r>
              <a:rPr lang="ru-RU" sz="2000" dirty="0">
                <a:ea typeface="Times New Roman"/>
              </a:rPr>
              <a:t>, але </a:t>
            </a:r>
            <a:r>
              <a:rPr lang="ru-RU" sz="2000" dirty="0" err="1">
                <a:ea typeface="Times New Roman"/>
              </a:rPr>
              <a:t>це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поняття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більш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вузьке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ніж</a:t>
            </a:r>
            <a:r>
              <a:rPr lang="ru-RU" sz="2000" dirty="0">
                <a:ea typeface="Times New Roman"/>
              </a:rPr>
              <a:t> доходи </a:t>
            </a:r>
            <a:r>
              <a:rPr lang="ru-RU" sz="2000" dirty="0" err="1">
                <a:ea typeface="Times New Roman"/>
              </a:rPr>
              <a:t>держави</a:t>
            </a:r>
            <a:r>
              <a:rPr lang="ru-RU" sz="2000" dirty="0"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b="1" i="1" dirty="0" err="1">
                <a:ea typeface="Times New Roman"/>
              </a:rPr>
              <a:t>Державні</a:t>
            </a:r>
            <a:r>
              <a:rPr lang="ru-RU" sz="2000" b="1" i="1" dirty="0">
                <a:ea typeface="Times New Roman"/>
              </a:rPr>
              <a:t> </a:t>
            </a:r>
            <a:r>
              <a:rPr lang="ru-RU" sz="2000" b="1" i="1" dirty="0" err="1">
                <a:ea typeface="Times New Roman"/>
              </a:rPr>
              <a:t>видатки</a:t>
            </a:r>
            <a:r>
              <a:rPr lang="ru-RU" sz="2000" dirty="0">
                <a:ea typeface="Times New Roman"/>
              </a:rPr>
              <a:t> — </a:t>
            </a:r>
            <a:r>
              <a:rPr lang="ru-RU" sz="2000" dirty="0" err="1">
                <a:ea typeface="Times New Roman"/>
              </a:rPr>
              <a:t>це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частина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фінансових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відносин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обумовлена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використанням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централізованих</a:t>
            </a:r>
            <a:r>
              <a:rPr lang="ru-RU" sz="2000" dirty="0">
                <a:ea typeface="Times New Roman"/>
              </a:rPr>
              <a:t> і </a:t>
            </a:r>
            <a:r>
              <a:rPr lang="ru-RU" sz="2000" dirty="0" err="1">
                <a:ea typeface="Times New Roman"/>
              </a:rPr>
              <a:t>децентралізованих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доходів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держави</a:t>
            </a:r>
            <a:r>
              <a:rPr lang="ru-RU" sz="2000" dirty="0">
                <a:ea typeface="Times New Roman"/>
              </a:rPr>
              <a:t>. </a:t>
            </a:r>
            <a:r>
              <a:rPr lang="ru-RU" sz="2000" dirty="0" err="1">
                <a:ea typeface="Times New Roman"/>
              </a:rPr>
              <a:t>Складаються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державні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видатки</a:t>
            </a:r>
            <a:r>
              <a:rPr lang="ru-RU" sz="2000" dirty="0">
                <a:ea typeface="Times New Roman"/>
              </a:rPr>
              <a:t> з </a:t>
            </a:r>
            <a:r>
              <a:rPr lang="ru-RU" sz="2000" dirty="0" err="1">
                <a:ea typeface="Times New Roman"/>
              </a:rPr>
              <a:t>прямих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витрат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держави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які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здійснюються</a:t>
            </a:r>
            <a:r>
              <a:rPr lang="ru-RU" sz="2000" dirty="0">
                <a:ea typeface="Times New Roman"/>
              </a:rPr>
              <a:t> через систему </a:t>
            </a:r>
            <a:r>
              <a:rPr lang="ru-RU" sz="2000" dirty="0" err="1">
                <a:ea typeface="Times New Roman"/>
              </a:rPr>
              <a:t>бюджетних</a:t>
            </a:r>
            <a:r>
              <a:rPr lang="ru-RU" sz="2000" dirty="0">
                <a:ea typeface="Times New Roman"/>
              </a:rPr>
              <a:t> і </a:t>
            </a:r>
            <a:r>
              <a:rPr lang="ru-RU" sz="2000" dirty="0" err="1">
                <a:ea typeface="Times New Roman"/>
              </a:rPr>
              <a:t>позабюджетних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фондів</a:t>
            </a:r>
            <a:r>
              <a:rPr lang="ru-RU" sz="2000" dirty="0">
                <a:ea typeface="Times New Roman"/>
              </a:rPr>
              <a:t>, і </a:t>
            </a:r>
            <a:r>
              <a:rPr lang="ru-RU" sz="2000" dirty="0" err="1">
                <a:ea typeface="Times New Roman"/>
              </a:rPr>
              <a:t>витрат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державних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підприємств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організацій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установ</a:t>
            </a:r>
            <a:r>
              <a:rPr lang="ru-RU" sz="2000" dirty="0">
                <a:ea typeface="Times New Roman"/>
              </a:rPr>
              <a:t>. </a:t>
            </a:r>
            <a:r>
              <a:rPr lang="ru-RU" sz="2000" dirty="0" err="1">
                <a:ea typeface="Times New Roman"/>
              </a:rPr>
              <a:t>Отже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видатки</a:t>
            </a:r>
            <a:r>
              <a:rPr lang="ru-RU" sz="2000" dirty="0">
                <a:ea typeface="Times New Roman"/>
              </a:rPr>
              <a:t> державного бюджету — </a:t>
            </a:r>
            <a:r>
              <a:rPr lang="ru-RU" sz="2000" dirty="0" err="1">
                <a:ea typeface="Times New Roman"/>
              </a:rPr>
              <a:t>це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лише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частина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державних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видатків</a:t>
            </a:r>
            <a:r>
              <a:rPr lang="ru-RU" sz="2000" dirty="0"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b="1" i="1" spc="20" dirty="0">
                <a:ea typeface="Times New Roman"/>
              </a:rPr>
              <a:t>Доходи і </a:t>
            </a:r>
            <a:r>
              <a:rPr lang="ru-RU" sz="2000" b="1" i="1" spc="20" dirty="0" err="1">
                <a:ea typeface="Times New Roman"/>
              </a:rPr>
              <a:t>видатки</a:t>
            </a:r>
            <a:r>
              <a:rPr lang="ru-RU" sz="2000" b="1" i="1" spc="20" dirty="0">
                <a:ea typeface="Times New Roman"/>
              </a:rPr>
              <a:t> бюджету</a:t>
            </a:r>
            <a:r>
              <a:rPr lang="ru-RU" sz="2000" spc="20" dirty="0">
                <a:ea typeface="Times New Roman"/>
              </a:rPr>
              <a:t> — </a:t>
            </a:r>
            <a:r>
              <a:rPr lang="ru-RU" sz="2000" spc="20" dirty="0" err="1">
                <a:ea typeface="Times New Roman"/>
              </a:rPr>
              <a:t>це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об’єктивні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категорії</a:t>
            </a:r>
            <a:r>
              <a:rPr lang="ru-RU" sz="2000" spc="20" dirty="0">
                <a:ea typeface="Times New Roman"/>
              </a:rPr>
              <a:t>, </a:t>
            </a:r>
            <a:r>
              <a:rPr lang="ru-RU" sz="2000" spc="20" dirty="0" err="1">
                <a:ea typeface="Times New Roman"/>
              </a:rPr>
              <a:t>кожна</a:t>
            </a:r>
            <a:r>
              <a:rPr lang="ru-RU" sz="2000" spc="20" dirty="0">
                <a:ea typeface="Times New Roman"/>
              </a:rPr>
              <a:t> з </a:t>
            </a:r>
            <a:r>
              <a:rPr lang="ru-RU" sz="2000" spc="20" dirty="0" err="1">
                <a:ea typeface="Times New Roman"/>
              </a:rPr>
              <a:t>яких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має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специфічне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суспільне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призначення</a:t>
            </a:r>
            <a:r>
              <a:rPr lang="ru-RU" sz="2000" spc="20" dirty="0">
                <a:ea typeface="Times New Roman"/>
              </a:rPr>
              <a:t>: доходи </a:t>
            </a:r>
            <a:r>
              <a:rPr lang="ru-RU" sz="2000" spc="20" dirty="0" err="1">
                <a:ea typeface="Times New Roman"/>
              </a:rPr>
              <a:t>служать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фінансовою</a:t>
            </a:r>
            <a:r>
              <a:rPr lang="ru-RU" sz="2000" spc="20" dirty="0">
                <a:ea typeface="Times New Roman"/>
              </a:rPr>
              <a:t> базою </a:t>
            </a:r>
            <a:r>
              <a:rPr lang="ru-RU" sz="2000" spc="20" dirty="0" err="1">
                <a:ea typeface="Times New Roman"/>
              </a:rPr>
              <a:t>діяльності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держави</a:t>
            </a:r>
            <a:r>
              <a:rPr lang="ru-RU" sz="2000" spc="20" dirty="0">
                <a:ea typeface="Times New Roman"/>
              </a:rPr>
              <a:t>, </a:t>
            </a:r>
            <a:r>
              <a:rPr lang="ru-RU" sz="2000" spc="20" dirty="0" err="1">
                <a:ea typeface="Times New Roman"/>
              </a:rPr>
              <a:t>видатки</a:t>
            </a:r>
            <a:r>
              <a:rPr lang="ru-RU" sz="2000" spc="20" dirty="0">
                <a:ea typeface="Times New Roman"/>
              </a:rPr>
              <a:t> — </a:t>
            </a:r>
            <a:r>
              <a:rPr lang="ru-RU" sz="2000" spc="20" dirty="0" err="1">
                <a:ea typeface="Times New Roman"/>
              </a:rPr>
              <a:t>задовольняють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загальнодержавні</a:t>
            </a:r>
            <a:r>
              <a:rPr lang="ru-RU" sz="2000" spc="20" dirty="0">
                <a:ea typeface="Times New Roman"/>
              </a:rPr>
              <a:t> потреби. Доходи бюджету </a:t>
            </a:r>
            <a:r>
              <a:rPr lang="ru-RU" sz="2000" spc="20" dirty="0" err="1">
                <a:ea typeface="Times New Roman"/>
              </a:rPr>
              <a:t>виражають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економічні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відносини</a:t>
            </a:r>
            <a:r>
              <a:rPr lang="ru-RU" sz="2000" spc="20" dirty="0">
                <a:ea typeface="Times New Roman"/>
              </a:rPr>
              <a:t>, </a:t>
            </a:r>
            <a:r>
              <a:rPr lang="ru-RU" sz="2000" spc="20" dirty="0" err="1">
                <a:ea typeface="Times New Roman"/>
              </a:rPr>
              <a:t>які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виникають</a:t>
            </a:r>
            <a:r>
              <a:rPr lang="ru-RU" sz="2000" spc="20" dirty="0">
                <a:ea typeface="Times New Roman"/>
              </a:rPr>
              <a:t> у </a:t>
            </a:r>
            <a:r>
              <a:rPr lang="ru-RU" sz="2000" spc="20" dirty="0" err="1">
                <a:ea typeface="Times New Roman"/>
              </a:rPr>
              <a:t>держави</a:t>
            </a:r>
            <a:r>
              <a:rPr lang="ru-RU" sz="2000" spc="20" dirty="0">
                <a:ea typeface="Times New Roman"/>
              </a:rPr>
              <a:t> з </a:t>
            </a:r>
            <a:r>
              <a:rPr lang="ru-RU" sz="2000" spc="20" dirty="0" err="1">
                <a:ea typeface="Times New Roman"/>
              </a:rPr>
              <a:t>юридичними</a:t>
            </a:r>
            <a:r>
              <a:rPr lang="ru-RU" sz="2000" spc="20" dirty="0">
                <a:ea typeface="Times New Roman"/>
              </a:rPr>
              <a:t> і </a:t>
            </a:r>
            <a:r>
              <a:rPr lang="ru-RU" sz="2000" spc="20" dirty="0" err="1">
                <a:ea typeface="Times New Roman"/>
              </a:rPr>
              <a:t>фізичними</a:t>
            </a:r>
            <a:r>
              <a:rPr lang="ru-RU" sz="2000" spc="20" dirty="0">
                <a:ea typeface="Times New Roman"/>
              </a:rPr>
              <a:t> особами в </a:t>
            </a:r>
            <a:r>
              <a:rPr lang="ru-RU" sz="2000" spc="20" dirty="0" err="1">
                <a:ea typeface="Times New Roman"/>
              </a:rPr>
              <a:t>процесі</a:t>
            </a:r>
            <a:r>
              <a:rPr lang="ru-RU" sz="2000" spc="20" dirty="0">
                <a:ea typeface="Times New Roman"/>
              </a:rPr>
              <a:t> </a:t>
            </a:r>
            <a:r>
              <a:rPr lang="ru-RU" sz="2000" spc="20" dirty="0" err="1">
                <a:ea typeface="Times New Roman"/>
              </a:rPr>
              <a:t>формування</a:t>
            </a:r>
            <a:r>
              <a:rPr lang="ru-RU" sz="2000" spc="20" dirty="0">
                <a:ea typeface="Times New Roman"/>
              </a:rPr>
              <a:t> бюджетного фонду </a:t>
            </a:r>
            <a:r>
              <a:rPr lang="ru-RU" sz="2000" spc="20" dirty="0" err="1">
                <a:ea typeface="Times New Roman"/>
              </a:rPr>
              <a:t>країни</a:t>
            </a:r>
            <a:r>
              <a:rPr lang="ru-RU" sz="2000" spc="20" dirty="0">
                <a:ea typeface="Times New Roman"/>
              </a:rPr>
              <a:t>.</a:t>
            </a:r>
            <a:endParaRPr lang="ru-RU" sz="20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73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308025"/>
              </p:ext>
            </p:extLst>
          </p:nvPr>
        </p:nvGraphicFramePr>
        <p:xfrm>
          <a:off x="467544" y="188641"/>
          <a:ext cx="7848870" cy="6499644"/>
        </p:xfrm>
        <a:graphic>
          <a:graphicData uri="http://schemas.openxmlformats.org/drawingml/2006/table">
            <a:tbl>
              <a:tblPr/>
              <a:tblGrid>
                <a:gridCol w="561409"/>
                <a:gridCol w="514625"/>
                <a:gridCol w="959074"/>
                <a:gridCol w="397665"/>
                <a:gridCol w="879593"/>
                <a:gridCol w="102873"/>
                <a:gridCol w="1169602"/>
                <a:gridCol w="1169602"/>
                <a:gridCol w="1052642"/>
                <a:gridCol w="959074"/>
                <a:gridCol w="82711"/>
              </a:tblGrid>
              <a:tr h="284871">
                <a:tc rowSpan="2"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635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Методи формування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177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Види державних доходів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Джерела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674">
                <a:tc gridSpan="4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формування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377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Продуктивна діяльність: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підприємницька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частина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127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прибутку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державних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ВВП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діяльність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підприємств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1.2 державні послуги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державне мито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ВВП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ts val="1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компенсаційні доходи (відраху-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вання на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геологорозвідувальні,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дорожні роботи тощо)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Державне майно та ресурси: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43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97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від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майна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600" dirty="0" smtClea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разові (приватизація)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національне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майнових прав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багатство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постійні (орендна плата, доходи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ВВП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від корпоративних прав)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від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ресурсів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та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платежі за ресурси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національне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угідь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багатство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48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концесії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ВВП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3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57200" y="1600200"/>
          <a:ext cx="7726030" cy="3592565"/>
        </p:xfrm>
        <a:graphic>
          <a:graphicData uri="http://schemas.openxmlformats.org/drawingml/2006/table">
            <a:tbl>
              <a:tblPr/>
              <a:tblGrid>
                <a:gridCol w="558508"/>
                <a:gridCol w="511966"/>
                <a:gridCol w="954118"/>
                <a:gridCol w="395610"/>
                <a:gridCol w="875048"/>
                <a:gridCol w="102341"/>
                <a:gridCol w="1163559"/>
                <a:gridCol w="1163559"/>
                <a:gridCol w="1047203"/>
                <a:gridCol w="954118"/>
              </a:tblGrid>
              <a:tr h="167221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Податковий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податки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ВВП,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12700">
                        <a:lnSpc>
                          <a:spcPts val="112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зовнішні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8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джерела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83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083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Позичковий*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зовнішні позики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зовнішні джерела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808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8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внутрішні позики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ВВП,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1270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зовнішні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8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джерела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83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0830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Емісійний*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емісійний дохід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4445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208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899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04079"/>
            <a:ext cx="8280920" cy="3306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9705" algn="just" hangingPunct="0">
              <a:lnSpc>
                <a:spcPct val="97000"/>
              </a:lnSpc>
            </a:pP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Видатки бюджету –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законодавчо визначені норми і напрями</a:t>
            </a: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використання бюджетних коштів.</a:t>
            </a:r>
          </a:p>
          <a:p>
            <a:pPr lvl="0">
              <a:lnSpc>
                <a:spcPts val="5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177800" lvl="0">
              <a:lnSpc>
                <a:spcPct val="9900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Соціально-економічна суть бюджетних асигнувань визначається:</a:t>
            </a:r>
          </a:p>
          <a:p>
            <a:pPr lvl="0">
              <a:lnSpc>
                <a:spcPts val="23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457200" marR="1828800" lvl="0" algn="just" hangingPunct="0">
              <a:lnSpc>
                <a:spcPct val="93000"/>
              </a:lnSpc>
            </a:pP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Природою і функціями держави. Рівнем розвитку країни. 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ts val="35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228600" lvl="0" algn="just" hangingPunct="0">
              <a:lnSpc>
                <a:spcPct val="97000"/>
              </a:lnSpc>
            </a:pP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Формою надання бюджетних трансфертів. 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ts val="275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457200" lvl="0" algn="just" hangingPunct="0">
              <a:lnSpc>
                <a:spcPct val="89000"/>
              </a:lnSpc>
            </a:pP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Розгалуженістю </a:t>
            </a:r>
            <a:r>
              <a:rPr lang="uk-UA" sz="2400" i="1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зв'язків</a:t>
            </a: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державного бюджету з національною економікою. 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94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"/>
            <a:ext cx="84969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1. </a:t>
            </a:r>
            <a:r>
              <a:rPr lang="ru-RU" sz="2400" b="1" dirty="0" err="1"/>
              <a:t>Поняття</a:t>
            </a:r>
            <a:r>
              <a:rPr lang="ru-RU" sz="2400" b="1" dirty="0"/>
              <a:t> бюджету та </a:t>
            </a:r>
            <a:r>
              <a:rPr lang="ru-RU" sz="2400" b="1" dirty="0" err="1"/>
              <a:t>його</a:t>
            </a:r>
            <a:r>
              <a:rPr lang="ru-RU" sz="2400" b="1" dirty="0"/>
              <a:t> </a:t>
            </a:r>
            <a:r>
              <a:rPr lang="ru-RU" sz="2400" b="1" dirty="0" err="1"/>
              <a:t>призначення</a:t>
            </a:r>
            <a:r>
              <a:rPr lang="ru-RU" sz="2400" b="1" dirty="0"/>
              <a:t> в </a:t>
            </a:r>
            <a:r>
              <a:rPr lang="ru-RU" sz="2400" b="1" dirty="0" err="1"/>
              <a:t>економічній</a:t>
            </a:r>
            <a:r>
              <a:rPr lang="ru-RU" sz="2400" b="1" dirty="0"/>
              <a:t> </a:t>
            </a:r>
            <a:r>
              <a:rPr lang="ru-RU" sz="2400" b="1" dirty="0" err="1"/>
              <a:t>системі</a:t>
            </a:r>
            <a:r>
              <a:rPr lang="ru-RU" sz="2400" b="1" dirty="0"/>
              <a:t> </a:t>
            </a:r>
            <a:r>
              <a:rPr lang="ru-RU" sz="2400" b="1" dirty="0" err="1"/>
              <a:t>держави</a:t>
            </a:r>
            <a:r>
              <a:rPr lang="ru-RU" sz="2400" b="1" dirty="0"/>
              <a:t>.</a:t>
            </a:r>
          </a:p>
          <a:p>
            <a:r>
              <a:rPr lang="ru-RU" sz="2400" dirty="0"/>
              <a:t> </a:t>
            </a:r>
            <a:endParaRPr lang="en-US" sz="2400" dirty="0" smtClean="0"/>
          </a:p>
          <a:p>
            <a:r>
              <a:rPr lang="ru-RU" sz="2400" dirty="0" smtClean="0"/>
              <a:t>(</a:t>
            </a:r>
            <a:r>
              <a:rPr lang="ru-RU" sz="2400" dirty="0"/>
              <a:t>за О. Р. РОМАНЕНКО, С. Я. ОГОРОДНИК)</a:t>
            </a:r>
          </a:p>
          <a:p>
            <a:pPr algn="just"/>
            <a:r>
              <a:rPr lang="en-US" sz="2400" dirty="0" smtClean="0"/>
              <a:t>	</a:t>
            </a:r>
            <a:r>
              <a:rPr lang="ru-RU" sz="2400" b="1" dirty="0" smtClean="0"/>
              <a:t>Бюджет </a:t>
            </a:r>
            <a:r>
              <a:rPr lang="ru-RU" sz="2400" b="1" dirty="0" err="1"/>
              <a:t>держави</a:t>
            </a:r>
            <a:r>
              <a:rPr lang="ru-RU" sz="2400" b="1" dirty="0"/>
              <a:t> </a:t>
            </a:r>
            <a:r>
              <a:rPr lang="ru-RU" sz="2400" dirty="0"/>
              <a:t>є </a:t>
            </a:r>
            <a:r>
              <a:rPr lang="ru-RU" sz="2400" dirty="0" err="1"/>
              <a:t>досить</a:t>
            </a:r>
            <a:r>
              <a:rPr lang="ru-RU" sz="2400" dirty="0"/>
              <a:t> </a:t>
            </a:r>
            <a:r>
              <a:rPr lang="ru-RU" sz="2400" dirty="0" err="1"/>
              <a:t>складним</a:t>
            </a:r>
            <a:r>
              <a:rPr lang="ru-RU" sz="2400" dirty="0"/>
              <a:t> і </a:t>
            </a:r>
            <a:r>
              <a:rPr lang="ru-RU" sz="2400" dirty="0" err="1"/>
              <a:t>багатогранним</a:t>
            </a:r>
            <a:r>
              <a:rPr lang="ru-RU" sz="2400" dirty="0"/>
              <a:t> </a:t>
            </a:r>
            <a:r>
              <a:rPr lang="ru-RU" sz="2400" dirty="0" err="1"/>
              <a:t>явищем</a:t>
            </a:r>
            <a:r>
              <a:rPr lang="ru-RU" sz="2400" dirty="0"/>
              <a:t> у </a:t>
            </a:r>
            <a:r>
              <a:rPr lang="ru-RU" sz="2400" dirty="0" err="1"/>
              <a:t>суспільстві</a:t>
            </a:r>
            <a:r>
              <a:rPr lang="ru-RU" sz="2400" dirty="0"/>
              <a:t>. </a:t>
            </a:r>
            <a:r>
              <a:rPr lang="ru-RU" sz="2400" dirty="0" err="1"/>
              <a:t>Розкриваючи</a:t>
            </a:r>
            <a:r>
              <a:rPr lang="ru-RU" sz="2400" dirty="0"/>
              <a:t> </a:t>
            </a:r>
            <a:r>
              <a:rPr lang="ru-RU" sz="2400" dirty="0" err="1"/>
              <a:t>поняття</a:t>
            </a:r>
            <a:r>
              <a:rPr lang="ru-RU" sz="2400" dirty="0"/>
              <a:t> «бюджет», </a:t>
            </a:r>
            <a:r>
              <a:rPr lang="ru-RU" sz="2400" dirty="0" err="1"/>
              <a:t>доцільно</a:t>
            </a:r>
            <a:r>
              <a:rPr lang="ru-RU" sz="2400" dirty="0"/>
              <a:t> </a:t>
            </a:r>
            <a:r>
              <a:rPr lang="ru-RU" sz="2400" dirty="0" err="1"/>
              <a:t>розглянути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найважливіші</a:t>
            </a:r>
            <a:r>
              <a:rPr lang="ru-RU" sz="2400" dirty="0"/>
              <a:t> характеристики:</a:t>
            </a:r>
          </a:p>
          <a:p>
            <a:r>
              <a:rPr lang="ru-RU" sz="2400" dirty="0"/>
              <a:t>•	за </a:t>
            </a:r>
            <a:r>
              <a:rPr lang="ru-RU" sz="2400" dirty="0" err="1"/>
              <a:t>сутністю</a:t>
            </a:r>
            <a:r>
              <a:rPr lang="ru-RU" sz="2400" dirty="0"/>
              <a:t> </a:t>
            </a:r>
            <a:r>
              <a:rPr lang="ru-RU" sz="2400" dirty="0" err="1"/>
              <a:t>економічної</a:t>
            </a:r>
            <a:r>
              <a:rPr lang="ru-RU" sz="2400" dirty="0"/>
              <a:t> </a:t>
            </a:r>
            <a:r>
              <a:rPr lang="ru-RU" sz="2400" dirty="0" err="1"/>
              <a:t>категорії</a:t>
            </a:r>
            <a:r>
              <a:rPr lang="ru-RU" sz="2400" dirty="0"/>
              <a:t>;</a:t>
            </a:r>
          </a:p>
          <a:p>
            <a:r>
              <a:rPr lang="ru-RU" sz="2400" dirty="0"/>
              <a:t>•	за </a:t>
            </a:r>
            <a:r>
              <a:rPr lang="ru-RU" sz="2400" dirty="0" err="1"/>
              <a:t>правовим</a:t>
            </a:r>
            <a:r>
              <a:rPr lang="ru-RU" sz="2400" dirty="0"/>
              <a:t> характером;</a:t>
            </a:r>
          </a:p>
          <a:p>
            <a:r>
              <a:rPr lang="ru-RU" sz="2400" dirty="0"/>
              <a:t>•	за формою;</a:t>
            </a:r>
          </a:p>
          <a:p>
            <a:r>
              <a:rPr lang="ru-RU" sz="2400" dirty="0"/>
              <a:t>•	за </a:t>
            </a:r>
            <a:r>
              <a:rPr lang="ru-RU" sz="2400" dirty="0" err="1"/>
              <a:t>матеріальним</a:t>
            </a:r>
            <a:r>
              <a:rPr lang="ru-RU" sz="2400" dirty="0"/>
              <a:t> </a:t>
            </a:r>
            <a:r>
              <a:rPr lang="ru-RU" sz="2400" dirty="0" err="1"/>
              <a:t>змістом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algn="just"/>
            <a:r>
              <a:rPr lang="en-US" sz="2400" b="1" i="1" dirty="0" smtClean="0"/>
              <a:t>	</a:t>
            </a:r>
            <a:r>
              <a:rPr lang="uk-UA" sz="2400" b="1" i="1" dirty="0" smtClean="0"/>
              <a:t>Згідно </a:t>
            </a:r>
            <a:r>
              <a:rPr lang="uk-UA" sz="2400" b="1" i="1" dirty="0"/>
              <a:t>Бюджетного кодексу України  ст. 2 п.1.</a:t>
            </a:r>
            <a:r>
              <a:rPr lang="uk-UA" sz="2400" b="1" dirty="0"/>
              <a:t> 1) бюджет</a:t>
            </a:r>
            <a:r>
              <a:rPr lang="uk-UA" sz="2400" dirty="0"/>
              <a:t>   -  план  формування  та  використання  фінансових ресурсів для забезпечення  завдань  і  функцій,  які  здійснюються </a:t>
            </a:r>
            <a:r>
              <a:rPr lang="uk-UA" sz="2400" dirty="0" smtClean="0"/>
              <a:t>відповідно  </a:t>
            </a:r>
            <a:r>
              <a:rPr lang="uk-UA" sz="2400" dirty="0"/>
              <a:t>органами  державної  влади,  органами влади Автономної Республіки  Крим,  органами  місцевого   самоврядування   протягом бюджетного періоду.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37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1972478"/>
            <a:ext cx="8712968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endParaRPr lang="uk-UA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uk-UA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uk-UA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uk-UA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uk-UA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uk-UA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endParaRPr lang="uk-UA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Стаття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Класифікація видатків та кредитування бюджету</a:t>
            </a:r>
          </a:p>
          <a:p>
            <a:pPr lvl="0" algn="just" fontAlgn="base"/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Видатки та кредитування бюджету класифікуються за:</a:t>
            </a:r>
          </a:p>
          <a:p>
            <a:pPr lvl="0" algn="just" fontAlgn="base"/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бюджетними програмами (програмна класифікація видатків та кредитування бюджету);</a:t>
            </a:r>
          </a:p>
          <a:p>
            <a:pPr lvl="0" algn="just" fontAlgn="base"/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ознакою головного розпорядника бюджетних коштів (відомча класифікація видатків та кредитування бюджету);</a:t>
            </a:r>
          </a:p>
          <a:p>
            <a:pPr lvl="0" algn="just" fontAlgn="base"/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функціями, з виконанням яких пов'язані видатки та кредитування бюджету (функціональна класифікація видатків та кредитування бюджету).</a:t>
            </a:r>
          </a:p>
          <a:p>
            <a:pPr lvl="0" algn="just" fontAlgn="base"/>
            <a:r>
              <a:rPr lang="uk-UA" sz="2400" dirty="0">
                <a:solidFill>
                  <a:srgbClr val="000000"/>
                </a:solidFill>
                <a:latin typeface="Times New Roman"/>
              </a:rPr>
              <a:t>5. Видатки бюджету класифікуються за економічною характеристикою операцій, що здійснюються при їх проведенні (економічна класифікація видатків бюджету).</a:t>
            </a:r>
            <a:endParaRPr lang="uk-UA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/>
            <a:r>
              <a:rPr lang="ru-RU" sz="2400" dirty="0">
                <a:solidFill>
                  <a:srgbClr val="000000"/>
                </a:solidFill>
                <a:latin typeface="Times New Roman"/>
              </a:rPr>
              <a:t>За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економічною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класифікацією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видатків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бюджету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видатки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бюджету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поділяються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на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поточні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капітальні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.</a:t>
            </a:r>
            <a:endParaRPr lang="uk-UA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897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2030187"/>
            <a:ext cx="8640960" cy="7731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7800" lvl="0">
              <a:lnSpc>
                <a:spcPct val="99000"/>
              </a:lnSpc>
            </a:pPr>
            <a:endParaRPr lang="uk-UA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447800" lvl="0">
              <a:lnSpc>
                <a:spcPct val="99000"/>
              </a:lnSpc>
            </a:pPr>
            <a:endParaRPr lang="uk-UA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447800" lvl="0">
              <a:lnSpc>
                <a:spcPct val="99000"/>
              </a:lnSpc>
            </a:pPr>
            <a:endParaRPr lang="uk-UA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447800" lvl="0">
              <a:lnSpc>
                <a:spcPct val="99000"/>
              </a:lnSpc>
            </a:pPr>
            <a:endParaRPr lang="uk-UA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447800" lvl="0">
              <a:lnSpc>
                <a:spcPct val="99000"/>
              </a:lnSpc>
            </a:pPr>
            <a:endParaRPr lang="uk-UA" sz="24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447800" lvl="0">
              <a:lnSpc>
                <a:spcPct val="99000"/>
              </a:lnSpc>
            </a:pPr>
            <a:endParaRPr lang="uk-UA" sz="2400" b="1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447800" lvl="0">
              <a:lnSpc>
                <a:spcPct val="99000"/>
              </a:lnSpc>
            </a:pPr>
            <a:r>
              <a:rPr lang="uk-UA" sz="24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</a:t>
            </a: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Бюджетний дефіцит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>
              <a:lnSpc>
                <a:spcPts val="5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lvl="0" indent="179705" hangingPunct="0">
              <a:lnSpc>
                <a:spcPct val="97000"/>
              </a:lnSpc>
            </a:pP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Бюджетний дефіцит </a:t>
            </a:r>
            <a:r>
              <a:rPr lang="uk-UA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–</a:t>
            </a: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перевищення видаткової частини бюджету</a:t>
            </a:r>
            <a:r>
              <a:rPr lang="uk-UA" sz="24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над дохідною.</a:t>
            </a:r>
          </a:p>
          <a:p>
            <a:pPr lvl="0">
              <a:lnSpc>
                <a:spcPts val="65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lvl="0" indent="179705" hangingPunct="0">
              <a:lnSpc>
                <a:spcPct val="9700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Особливості розвитку економіки України, що зумовлюють державний дефіцит:</a:t>
            </a:r>
          </a:p>
          <a:p>
            <a:pPr lvl="0">
              <a:lnSpc>
                <a:spcPts val="65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457200" lvl="0" algn="just" hangingPunct="0">
              <a:lnSpc>
                <a:spcPct val="9700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структурна розбалансованість економіки та несвоєчасне й неефективне проведення структурних перетворень; </a:t>
            </a:r>
          </a:p>
          <a:p>
            <a:pPr lvl="0">
              <a:lnSpc>
                <a:spcPts val="5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457200" lvl="0" algn="just" hangingPunct="0">
              <a:lnSpc>
                <a:spcPct val="9700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збереження значної кількості планово-збиткових державних підприємств, що отримують бюджетні дотації; </a:t>
            </a:r>
          </a:p>
          <a:p>
            <a:pPr lvl="0">
              <a:lnSpc>
                <a:spcPts val="50"/>
              </a:lnSpc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800100" lvl="0" indent="-342900" hangingPunct="0">
              <a:lnSpc>
                <a:spcPct val="97000"/>
              </a:lnSpc>
              <a:buFontTx/>
              <a:buChar char="-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значний обсяг тіньового сектору економіки;</a:t>
            </a:r>
          </a:p>
          <a:p>
            <a:pPr marL="800100" lvl="0" indent="-342900" hangingPunct="0">
              <a:lnSpc>
                <a:spcPct val="97000"/>
              </a:lnSpc>
              <a:buFontTx/>
              <a:buChar char="-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невідповідна наявним фінансовим можливостям держави структура бюджетних витрат; </a:t>
            </a:r>
          </a:p>
          <a:p>
            <a:pPr marL="800100" lvl="0" indent="-342900" hangingPunct="0">
              <a:lnSpc>
                <a:spcPct val="97000"/>
              </a:lnSpc>
              <a:buFontTx/>
              <a:buChar char="-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непродуктивний характер бюджетних асигнувань;</a:t>
            </a:r>
          </a:p>
          <a:p>
            <a:pPr marL="800100" lvl="0" indent="-342900" hangingPunct="0">
              <a:lnSpc>
                <a:spcPct val="97000"/>
              </a:lnSpc>
              <a:buFontTx/>
              <a:buChar char="-"/>
            </a:pP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втрати, розбазарювання виробленої продукції, що не стало об'єктом ефективного державного фінансового контролю. 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157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1079926"/>
            <a:ext cx="864096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/>
            <a:endParaRPr lang="uk-UA" sz="2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endParaRPr lang="uk-UA" sz="2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Бюджетний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дефіцит можна класифікувати за певними ознаками:</a:t>
            </a:r>
          </a:p>
          <a:p>
            <a:pPr lvl="0" algn="just" hangingPunct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♦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За формою прояву: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відкритий –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офіційно визнаний у законі про бюджет;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прихований —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офіційно не визнається.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Проявляється у вигляді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завищення планових обсягів доходів, включення в склад доходів бюджету джерел фінансування його дефіциту. </a:t>
            </a: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lvl="0" algn="just" hangingPunct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♦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За причинами виникнення: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вимушений –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виникає внаслідок низького рівня виробництва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ВВП; </a:t>
            </a: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свідомий –  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визначається фінансовою політикою держави.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Реалізується шляхом зниження податків, зростання державних видатків і позик.</a:t>
            </a:r>
          </a:p>
          <a:p>
            <a:pPr lvl="0"/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 hangingPunct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♦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За напрямами дефіцитного фінансування: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активний –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передбачає спрямування коштів на інвестиції в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економіку. Це сприяє зростанню ВВП, однак в певний період призводить до загострення інфляційних процесів; </a:t>
            </a: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пасивний –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зумовлюється покриттям поточних бюджетних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витрат.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526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estudents.com.ua/imag/econom/fed_bs/ximage012.jpg.pagespeed.ic.OyydgMPqd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63284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8016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1695480"/>
            <a:ext cx="871296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lvl="0"/>
            <a:endParaRPr lang="uk-UA" sz="2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endParaRPr lang="uk-UA" sz="2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endParaRPr lang="uk-UA" sz="20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177800" lvl="0"/>
            <a:r>
              <a:rPr lang="uk-UA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Джерелами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фінансування бюджетного дефіциту виступають:</a:t>
            </a:r>
          </a:p>
          <a:p>
            <a:pPr lvl="0" algn="just" hangingPunct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♦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Державні позики. 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їх використання вимагає:</a:t>
            </a:r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	- наявності тимчасово вільних коштів у кредиторів держави;</a:t>
            </a: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- довіри з боку кредиторів до держави; </a:t>
            </a: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	- зацікавленості кредиторів у наданні позик. Це досягається за рахунок високих гарантій повернення боргу та процентної політики; </a:t>
            </a: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	- наявності реальних доходів від використання позичених коштів, що дають можливість повернути борг і сплатити проценти.</a:t>
            </a:r>
          </a:p>
          <a:p>
            <a:pPr marL="228600" lvl="0"/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 lvl="0"/>
            <a:r>
              <a:rPr lang="uk-UA" sz="20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Джерела погашення державних позик</a:t>
            </a: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685800" lvl="0" algn="just" hangingPunct="0"/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додаткові податкові надходження, зумовлені зростанням ВВП, внаслідок ефективного інвестування позичених коштів;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685800" marR="1524000" lvl="0" algn="just" hangingPunct="0"/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підвищення рівня оподаткування зменшення бюджетних видатків;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/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457200" lvl="0" algn="just" hangingPunct="0"/>
            <a:r>
              <a:rPr lang="uk-UA" sz="2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-  випуск нових позик. </a:t>
            </a:r>
            <a:endParaRPr lang="uk-UA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5230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125819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just" hangingPunct="0"/>
            <a:endParaRPr lang="uk-UA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 lvl="0" indent="-228600" algn="just" hangingPunct="0"/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28600" lvl="0" indent="-228600" algn="just" hangingPunct="0"/>
            <a:r>
              <a:rPr lang="uk-UA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♦</a:t>
            </a:r>
            <a:r>
              <a:rPr lang="uk-UA" sz="24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Грошова емісія.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Повинна супроводжуватися жорстким контролем</a:t>
            </a:r>
            <a:r>
              <a:rPr lang="uk-UA" sz="24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 використанням випущеної готівки. За світовими стандартами обсяг емісії допускається в межах 2 – 3 % бюджетного дефіциту до ВВП. </a:t>
            </a:r>
          </a:p>
          <a:p>
            <a:pPr lvl="0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lvl="0" indent="179705" algn="just" hangingPunct="0"/>
            <a:r>
              <a:rPr lang="uk-UA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Головним чинником дефіциту є напрям використання грошової емісії. За умови інвестування емітованих грошей в економіку інфляційний процес амортизується за рахунок реального приросту походів. У випадку емісійного фінансування поточних видатків, інфляція набирає нових масштабів.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07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514419"/>
              </p:ext>
            </p:extLst>
          </p:nvPr>
        </p:nvGraphicFramePr>
        <p:xfrm>
          <a:off x="251520" y="-171401"/>
          <a:ext cx="8496948" cy="6480724"/>
        </p:xfrm>
        <a:graphic>
          <a:graphicData uri="http://schemas.openxmlformats.org/drawingml/2006/table">
            <a:tbl>
              <a:tblPr/>
              <a:tblGrid>
                <a:gridCol w="1334770"/>
                <a:gridCol w="748773"/>
                <a:gridCol w="748773"/>
                <a:gridCol w="748773"/>
                <a:gridCol w="748773"/>
                <a:gridCol w="748773"/>
                <a:gridCol w="748773"/>
                <a:gridCol w="1334770"/>
                <a:gridCol w="1334770"/>
              </a:tblGrid>
              <a:tr h="344269">
                <a:tc rowSpan="2">
                  <a:txBody>
                    <a:bodyPr/>
                    <a:lstStyle/>
                    <a:p>
                      <a:endParaRPr lang="uk-UA" sz="1200" dirty="0"/>
                    </a:p>
                  </a:txBody>
                  <a:tcPr marL="58652" marR="58652" marT="29326" marB="29326"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uk-UA" sz="1200"/>
                    </a:p>
                  </a:txBody>
                  <a:tcPr marL="58652" marR="58652" marT="29326" marB="29326"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uk-UA" sz="1200"/>
                    </a:p>
                  </a:txBody>
                  <a:tcPr marL="58652" marR="58652" marT="29326" marB="29326"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uk-UA" sz="1200"/>
                    </a:p>
                  </a:txBody>
                  <a:tcPr marL="58652" marR="58652" marT="29326" marB="29326"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200"/>
                    </a:p>
                  </a:txBody>
                  <a:tcPr marL="58652" marR="58652" marT="29326" marB="29326"/>
                </a:tc>
                <a:tc rowSpan="2">
                  <a:txBody>
                    <a:bodyPr/>
                    <a:lstStyle/>
                    <a:p>
                      <a:endParaRPr lang="uk-UA" sz="1200"/>
                    </a:p>
                  </a:txBody>
                  <a:tcPr marL="58652" marR="58652" marT="29326" marB="29326"/>
                </a:tc>
              </a:tr>
              <a:tr h="78723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verdana"/>
                        </a:rPr>
                        <a:t/>
                      </a:r>
                      <a:br>
                        <a:rPr lang="uk-UA" sz="1200">
                          <a:effectLst/>
                          <a:latin typeface="verdana"/>
                        </a:rPr>
                      </a:br>
                      <a:endParaRPr lang="uk-UA" sz="1200">
                        <a:effectLst/>
                        <a:latin typeface="verdana"/>
                      </a:endParaRPr>
                    </a:p>
                  </a:txBody>
                  <a:tcPr marL="12219" marR="12219" marT="12219" marB="12219" anchor="ctr"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uk-UA" sz="1200" dirty="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uk-UA" sz="1200" b="0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12219" marR="12219" marT="12219" marB="1221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 marL="58652" marR="58652" marT="29326" marB="29326">
                    <a:lnL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38030"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err="1" smtClean="0">
                          <a:effectLst/>
                          <a:latin typeface="arial"/>
                        </a:rPr>
                        <a:t>Доходы</a:t>
                      </a:r>
                      <a:endParaRPr lang="uk-UA" sz="1200" dirty="0" smtClean="0">
                        <a:effectLst/>
                        <a:latin typeface="arial"/>
                      </a:endParaRPr>
                    </a:p>
                    <a:p>
                      <a:pPr algn="r"/>
                      <a:endParaRPr lang="uk-UA" sz="1200" b="0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dirty="0" smtClean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% ВВП</a:t>
                      </a:r>
                    </a:p>
                    <a:p>
                      <a:r>
                        <a:rPr lang="uk-UA" sz="1200" dirty="0">
                          <a:effectLst/>
                          <a:latin typeface="arial"/>
                        </a:rPr>
                        <a:t/>
                      </a:r>
                      <a:br>
                        <a:rPr lang="uk-UA" sz="1200" dirty="0">
                          <a:effectLst/>
                          <a:latin typeface="arial"/>
                        </a:rPr>
                      </a:br>
                      <a:endParaRPr lang="uk-UA" sz="1200" dirty="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err="1" smtClean="0">
                          <a:effectLst/>
                          <a:latin typeface="arial"/>
                        </a:rPr>
                        <a:t>Расходы</a:t>
                      </a:r>
                      <a:endParaRPr lang="uk-UA" sz="1200" dirty="0" smtClean="0">
                        <a:effectLst/>
                        <a:latin typeface="arial"/>
                      </a:endParaRPr>
                    </a:p>
                    <a:p>
                      <a:pPr algn="r"/>
                      <a:endParaRPr lang="uk-UA" sz="1200" b="0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>
                          <a:effectLst/>
                          <a:latin typeface="arial"/>
                        </a:rPr>
                        <a:t/>
                      </a:r>
                      <a:br>
                        <a:rPr lang="uk-UA" sz="1200" dirty="0">
                          <a:effectLst/>
                          <a:latin typeface="arial"/>
                        </a:rPr>
                      </a:br>
                      <a:r>
                        <a:rPr lang="uk-UA" sz="1200" b="0" dirty="0" smtClean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% ВВП</a:t>
                      </a:r>
                    </a:p>
                    <a:p>
                      <a:endParaRPr lang="uk-UA" sz="1200" dirty="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err="1" smtClean="0">
                          <a:effectLst/>
                          <a:latin typeface="arial"/>
                        </a:rPr>
                        <a:t>Кредитование</a:t>
                      </a:r>
                      <a:endParaRPr lang="uk-UA" sz="1200" dirty="0" smtClean="0">
                        <a:effectLst/>
                        <a:latin typeface="arial"/>
                      </a:endParaRPr>
                    </a:p>
                    <a:p>
                      <a:pPr algn="r"/>
                      <a:endParaRPr lang="uk-UA" sz="1200" b="0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dirty="0" smtClean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% ВВП</a:t>
                      </a:r>
                    </a:p>
                    <a:p>
                      <a:pPr algn="r"/>
                      <a:endParaRPr lang="uk-UA" sz="1200" b="0" dirty="0">
                        <a:solidFill>
                          <a:srgbClr val="666666"/>
                        </a:solidFill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effectLst/>
                          <a:latin typeface="arial"/>
                        </a:rPr>
                        <a:t>Сальдо</a:t>
                      </a:r>
                      <a:r>
                        <a:rPr lang="uk-UA" sz="1200" b="0" dirty="0" smtClean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uk-UA" sz="1200" b="0" dirty="0" err="1" smtClean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дефицит</a:t>
                      </a:r>
                      <a:r>
                        <a:rPr lang="uk-UA" sz="1200" b="0" dirty="0" smtClean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 </a:t>
                      </a:r>
                      <a:r>
                        <a:rPr lang="uk-UA" sz="1200" b="0" dirty="0" err="1" smtClean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бюджета</a:t>
                      </a:r>
                      <a:endParaRPr lang="uk-UA" sz="1200" dirty="0"/>
                    </a:p>
                  </a:txBody>
                  <a:tcPr marL="58652" marR="58652" marT="29326" marB="29326">
                    <a:lnL>
                      <a:noFill/>
                    </a:lnL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b="0" dirty="0" smtClean="0">
                          <a:solidFill>
                            <a:srgbClr val="666666"/>
                          </a:solidFill>
                          <a:effectLst/>
                          <a:latin typeface="arial"/>
                        </a:rPr>
                        <a:t>% ВВП</a:t>
                      </a:r>
                    </a:p>
                    <a:p>
                      <a:endParaRPr lang="uk-UA" sz="1200" dirty="0"/>
                    </a:p>
                  </a:txBody>
                  <a:tcPr marL="58652" marR="58652" marT="29326" marB="29326"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32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2008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231686,3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24.44%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241454,5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25.47%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2732,5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0.29%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-12500,7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-1.32%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432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2009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209700,3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22.96%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242437,2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 dirty="0">
                          <a:effectLst/>
                          <a:latin typeface="arial"/>
                        </a:rPr>
                        <a:t>26.54%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2780,3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0.30%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-35517,2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-3.89%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432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2010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240615,2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22.23%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303588,7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28.04%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1292,0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0.12%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-64265,5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-5.94%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432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2011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314616,9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23.90%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333459,5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25.33%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4715,0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0.36%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-23557,6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-1.79%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432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2012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346054,0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24.56%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395681,5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28.08%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3817,7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0.27%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-53445,2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-3.79%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432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2013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339180,3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23.31%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403403,2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27.73%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484,7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0.03%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-64707,6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-4.45%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432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2014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356957,7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22.78%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430108,8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27.45%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4919,4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0.31%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-78070,5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-4.98%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171"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verdana"/>
                        </a:rPr>
                        <a:t>2015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534648,7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576848,3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effectLst/>
                          <a:latin typeface="arial"/>
                        </a:rPr>
                        <a:t>2950,9</a:t>
                      </a: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>
                          <a:effectLst/>
                          <a:latin typeface="arial"/>
                        </a:rPr>
                        <a:t/>
                      </a:r>
                      <a:br>
                        <a:rPr lang="uk-UA" sz="1200">
                          <a:effectLst/>
                          <a:latin typeface="arial"/>
                        </a:rPr>
                      </a:b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uk-UA" sz="1200">
                          <a:solidFill>
                            <a:srgbClr val="BB0000"/>
                          </a:solidFill>
                          <a:effectLst/>
                          <a:latin typeface="arial"/>
                        </a:rPr>
                        <a:t>-45150,5</a:t>
                      </a:r>
                      <a:endParaRPr lang="uk-UA" sz="1200">
                        <a:effectLst/>
                        <a:latin typeface="arial"/>
                      </a:endParaRPr>
                    </a:p>
                  </a:txBody>
                  <a:tcPr marL="12219" marR="12219" marT="12219" marB="122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uk-UA" sz="1200" dirty="0"/>
                    </a:p>
                  </a:txBody>
                  <a:tcPr marL="58652" marR="58652" marT="29326" marB="29326">
                    <a:lnL>
                      <a:noFill/>
                    </a:lnL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31988" y="151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06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664" y="188640"/>
            <a:ext cx="872682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/>
              <a:t>Передусім</a:t>
            </a:r>
            <a:r>
              <a:rPr lang="ru-RU" sz="2000" dirty="0"/>
              <a:t> </a:t>
            </a:r>
            <a:r>
              <a:rPr lang="ru-RU" sz="2000" dirty="0" err="1"/>
              <a:t>слід</a:t>
            </a:r>
            <a:r>
              <a:rPr lang="ru-RU" sz="2000" dirty="0"/>
              <a:t> </a:t>
            </a:r>
            <a:r>
              <a:rPr lang="ru-RU" sz="2000" dirty="0" err="1"/>
              <a:t>підкреслити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бюджет є </a:t>
            </a:r>
            <a:r>
              <a:rPr lang="ru-RU" sz="2000" dirty="0" err="1"/>
              <a:t>самостійною</a:t>
            </a:r>
            <a:r>
              <a:rPr lang="ru-RU" sz="2000" dirty="0"/>
              <a:t> </a:t>
            </a:r>
            <a:r>
              <a:rPr lang="ru-RU" sz="2000" dirty="0" err="1"/>
              <a:t>економічною</a:t>
            </a:r>
            <a:r>
              <a:rPr lang="ru-RU" sz="2000" dirty="0"/>
              <a:t> </a:t>
            </a:r>
            <a:r>
              <a:rPr lang="ru-RU" sz="2000" dirty="0" err="1"/>
              <a:t>категорією</a:t>
            </a:r>
            <a:r>
              <a:rPr lang="ru-RU" sz="2000" dirty="0"/>
              <a:t>: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категорія</a:t>
            </a:r>
            <a:r>
              <a:rPr lang="ru-RU" sz="2000" dirty="0"/>
              <a:t>, будучи </a:t>
            </a:r>
            <a:r>
              <a:rPr lang="ru-RU" sz="2000" dirty="0" err="1"/>
              <a:t>частиною</a:t>
            </a:r>
            <a:r>
              <a:rPr lang="ru-RU" sz="2000" dirty="0"/>
              <a:t> </a:t>
            </a:r>
            <a:r>
              <a:rPr lang="ru-RU" sz="2000" dirty="0" err="1"/>
              <a:t>фінансів</a:t>
            </a:r>
            <a:r>
              <a:rPr lang="ru-RU" sz="2000" dirty="0"/>
              <a:t>,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тими</a:t>
            </a:r>
            <a:r>
              <a:rPr lang="ru-RU" sz="2000" dirty="0"/>
              <a:t> самими </a:t>
            </a:r>
            <a:r>
              <a:rPr lang="ru-RU" sz="2000" dirty="0" err="1"/>
              <a:t>ознаками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притаманні</a:t>
            </a:r>
            <a:r>
              <a:rPr lang="ru-RU" sz="2000" dirty="0"/>
              <a:t> </a:t>
            </a:r>
            <a:r>
              <a:rPr lang="ru-RU" sz="2000" dirty="0" err="1"/>
              <a:t>фінансам</a:t>
            </a:r>
            <a:r>
              <a:rPr lang="ru-RU" sz="2000" dirty="0"/>
              <a:t> у </a:t>
            </a:r>
            <a:r>
              <a:rPr lang="ru-RU" sz="2000" dirty="0" err="1"/>
              <a:t>цілому</a:t>
            </a:r>
            <a:r>
              <a:rPr lang="ru-RU" sz="2000" dirty="0"/>
              <a:t>, але </a:t>
            </a:r>
            <a:r>
              <a:rPr lang="ru-RU" sz="2000" dirty="0" err="1"/>
              <a:t>одночасно</a:t>
            </a:r>
            <a:r>
              <a:rPr lang="ru-RU" sz="2000" dirty="0"/>
              <a:t>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свої</a:t>
            </a:r>
            <a:r>
              <a:rPr lang="ru-RU" sz="2000" dirty="0"/>
              <a:t> </a:t>
            </a:r>
            <a:r>
              <a:rPr lang="ru-RU" sz="2000" dirty="0" err="1"/>
              <a:t>особливості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відрізняють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інших</a:t>
            </a:r>
            <a:r>
              <a:rPr lang="ru-RU" sz="2000" dirty="0"/>
              <a:t> сфер і ланок </a:t>
            </a:r>
            <a:r>
              <a:rPr lang="ru-RU" sz="2000" dirty="0" err="1"/>
              <a:t>фінансових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. До </a:t>
            </a:r>
            <a:r>
              <a:rPr lang="ru-RU" sz="2000" dirty="0" err="1"/>
              <a:t>цих</a:t>
            </a:r>
            <a:r>
              <a:rPr lang="ru-RU" sz="2000" dirty="0"/>
              <a:t> </a:t>
            </a:r>
            <a:r>
              <a:rPr lang="ru-RU" sz="2000" dirty="0" err="1"/>
              <a:t>особливостей</a:t>
            </a:r>
            <a:r>
              <a:rPr lang="ru-RU" sz="2000" dirty="0"/>
              <a:t> </a:t>
            </a:r>
            <a:r>
              <a:rPr lang="ru-RU" sz="2000" dirty="0" err="1"/>
              <a:t>відносять</a:t>
            </a:r>
            <a:r>
              <a:rPr lang="ru-RU" sz="2000" dirty="0"/>
              <a:t>:</a:t>
            </a:r>
          </a:p>
          <a:p>
            <a:pPr algn="just"/>
            <a:r>
              <a:rPr lang="ru-RU" sz="2000" dirty="0"/>
              <a:t>1) </a:t>
            </a:r>
            <a:r>
              <a:rPr lang="ru-RU" sz="2000" b="1" i="1" dirty="0"/>
              <a:t>бюджет є особливою </a:t>
            </a:r>
            <a:r>
              <a:rPr lang="ru-RU" sz="2000" b="1" i="1" dirty="0" err="1"/>
              <a:t>економічною</a:t>
            </a:r>
            <a:r>
              <a:rPr lang="ru-RU" sz="2000" b="1" i="1" dirty="0"/>
              <a:t> формою </a:t>
            </a:r>
            <a:r>
              <a:rPr lang="ru-RU" sz="2000" b="1" i="1" dirty="0" err="1"/>
              <a:t>перерозподільних</a:t>
            </a:r>
            <a:r>
              <a:rPr lang="ru-RU" sz="2000" b="1" i="1" dirty="0"/>
              <a:t> </a:t>
            </a:r>
            <a:r>
              <a:rPr lang="ru-RU" sz="2000" b="1" i="1" dirty="0" err="1"/>
              <a:t>відносин</a:t>
            </a:r>
            <a:r>
              <a:rPr lang="ru-RU" sz="2000" dirty="0"/>
              <a:t>, </a:t>
            </a:r>
            <a:r>
              <a:rPr lang="ru-RU" sz="2000" dirty="0" err="1"/>
              <a:t>пов’язаних</a:t>
            </a:r>
            <a:r>
              <a:rPr lang="ru-RU" sz="2000" dirty="0"/>
              <a:t> з </a:t>
            </a:r>
            <a:r>
              <a:rPr lang="ru-RU" sz="2000" dirty="0" err="1"/>
              <a:t>відокремленням</a:t>
            </a:r>
            <a:r>
              <a:rPr lang="ru-RU" sz="2000" dirty="0"/>
              <a:t> </a:t>
            </a:r>
            <a:r>
              <a:rPr lang="ru-RU" sz="2000" dirty="0" err="1"/>
              <a:t>частини</a:t>
            </a:r>
            <a:r>
              <a:rPr lang="ru-RU" sz="2000" dirty="0"/>
              <a:t> ВВП у руках </a:t>
            </a:r>
            <a:r>
              <a:rPr lang="ru-RU" sz="2000" dirty="0" err="1"/>
              <a:t>держави</a:t>
            </a:r>
            <a:r>
              <a:rPr lang="ru-RU" sz="2000" dirty="0"/>
              <a:t> і </a:t>
            </a:r>
            <a:r>
              <a:rPr lang="ru-RU" sz="2000" dirty="0" err="1"/>
              <a:t>використанням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з метою </a:t>
            </a:r>
            <a:r>
              <a:rPr lang="ru-RU" sz="2000" dirty="0" err="1"/>
              <a:t>задоволення</a:t>
            </a:r>
            <a:r>
              <a:rPr lang="ru-RU" sz="2000" dirty="0"/>
              <a:t> потреб </a:t>
            </a:r>
            <a:r>
              <a:rPr lang="ru-RU" sz="2000" dirty="0" err="1"/>
              <a:t>усього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й </a:t>
            </a:r>
            <a:r>
              <a:rPr lang="ru-RU" sz="2000" dirty="0" err="1"/>
              <a:t>окремих</a:t>
            </a:r>
            <a:r>
              <a:rPr lang="ru-RU" sz="2000" dirty="0"/>
              <a:t> </a:t>
            </a:r>
            <a:r>
              <a:rPr lang="ru-RU" sz="2000" dirty="0" err="1"/>
              <a:t>адміністративно-територіальних</a:t>
            </a:r>
            <a:r>
              <a:rPr lang="ru-RU" sz="2000" dirty="0"/>
              <a:t> </a:t>
            </a:r>
            <a:r>
              <a:rPr lang="ru-RU" sz="2000" dirty="0" err="1"/>
              <a:t>формувань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2</a:t>
            </a:r>
            <a:r>
              <a:rPr lang="ru-RU" sz="2000" b="1" i="1" dirty="0"/>
              <a:t>) за </a:t>
            </a:r>
            <a:r>
              <a:rPr lang="ru-RU" sz="2000" b="1" i="1" dirty="0" err="1"/>
              <a:t>допомогою</a:t>
            </a:r>
            <a:r>
              <a:rPr lang="ru-RU" sz="2000" b="1" i="1" dirty="0"/>
              <a:t> бюджету </a:t>
            </a:r>
            <a:r>
              <a:rPr lang="ru-RU" sz="2000" b="1" i="1" dirty="0" err="1"/>
              <a:t>відбувається</a:t>
            </a:r>
            <a:r>
              <a:rPr lang="ru-RU" sz="2000" b="1" i="1" dirty="0"/>
              <a:t> </a:t>
            </a:r>
            <a:r>
              <a:rPr lang="ru-RU" sz="2000" b="1" i="1" dirty="0" err="1"/>
              <a:t>перерозподіл</a:t>
            </a:r>
            <a:r>
              <a:rPr lang="ru-RU" sz="2000" b="1" i="1" dirty="0"/>
              <a:t> </a:t>
            </a:r>
            <a:r>
              <a:rPr lang="ru-RU" sz="2000" b="1" i="1" dirty="0" err="1"/>
              <a:t>національного</a:t>
            </a:r>
            <a:r>
              <a:rPr lang="ru-RU" sz="2000" b="1" i="1" dirty="0"/>
              <a:t> доходу</a:t>
            </a:r>
            <a:r>
              <a:rPr lang="ru-RU" sz="2000" dirty="0"/>
              <a:t>, </a:t>
            </a:r>
            <a:r>
              <a:rPr lang="ru-RU" sz="2000" dirty="0" err="1"/>
              <a:t>рідше</a:t>
            </a:r>
            <a:r>
              <a:rPr lang="ru-RU" sz="2000" dirty="0"/>
              <a:t> — </a:t>
            </a:r>
            <a:r>
              <a:rPr lang="ru-RU" sz="2000" dirty="0" err="1"/>
              <a:t>національного</a:t>
            </a:r>
            <a:r>
              <a:rPr lang="ru-RU" sz="2000" dirty="0"/>
              <a:t> </a:t>
            </a:r>
            <a:r>
              <a:rPr lang="ru-RU" sz="2000" dirty="0" err="1"/>
              <a:t>багатства</a:t>
            </a:r>
            <a:r>
              <a:rPr lang="ru-RU" sz="2000" dirty="0"/>
              <a:t>,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окремими</a:t>
            </a:r>
            <a:r>
              <a:rPr lang="ru-RU" sz="2000" dirty="0"/>
              <a:t> </a:t>
            </a:r>
            <a:r>
              <a:rPr lang="ru-RU" sz="2000" dirty="0" err="1"/>
              <a:t>галузями</a:t>
            </a:r>
            <a:r>
              <a:rPr lang="ru-RU" sz="2000" dirty="0"/>
              <a:t> народного </a:t>
            </a:r>
            <a:r>
              <a:rPr lang="ru-RU" sz="2000" dirty="0" err="1"/>
              <a:t>господарства</a:t>
            </a:r>
            <a:r>
              <a:rPr lang="ru-RU" sz="2000" dirty="0"/>
              <a:t>, </a:t>
            </a:r>
            <a:r>
              <a:rPr lang="ru-RU" sz="2000" dirty="0" err="1"/>
              <a:t>адміністративно-територіаль¬ними</a:t>
            </a:r>
            <a:r>
              <a:rPr lang="ru-RU" sz="2000" dirty="0"/>
              <a:t> </a:t>
            </a:r>
            <a:r>
              <a:rPr lang="ru-RU" sz="2000" dirty="0" err="1"/>
              <a:t>формуваннями</a:t>
            </a:r>
            <a:r>
              <a:rPr lang="ru-RU" sz="2000" dirty="0"/>
              <a:t>, сферами </a:t>
            </a:r>
            <a:r>
              <a:rPr lang="ru-RU" sz="2000" dirty="0" err="1"/>
              <a:t>суспільної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3) </a:t>
            </a:r>
            <a:r>
              <a:rPr lang="ru-RU" sz="2000" b="1" i="1" dirty="0" err="1"/>
              <a:t>пропорції</a:t>
            </a:r>
            <a:r>
              <a:rPr lang="ru-RU" sz="2000" b="1" i="1" dirty="0"/>
              <a:t> бюджетного </a:t>
            </a:r>
            <a:r>
              <a:rPr lang="ru-RU" sz="2000" b="1" i="1" dirty="0" err="1"/>
              <a:t>перерозподілу</a:t>
            </a:r>
            <a:r>
              <a:rPr lang="ru-RU" sz="2000" b="1" i="1" dirty="0"/>
              <a:t> </a:t>
            </a:r>
            <a:r>
              <a:rPr lang="ru-RU" sz="2000" b="1" i="1" dirty="0" err="1"/>
              <a:t>вартості</a:t>
            </a:r>
            <a:r>
              <a:rPr lang="ru-RU" sz="2000" b="1" i="1" dirty="0"/>
              <a:t> </a:t>
            </a:r>
            <a:r>
              <a:rPr lang="ru-RU" sz="2000" b="1" i="1" dirty="0" err="1"/>
              <a:t>більшою</a:t>
            </a:r>
            <a:r>
              <a:rPr lang="ru-RU" sz="2000" b="1" i="1" dirty="0"/>
              <a:t> </a:t>
            </a:r>
            <a:r>
              <a:rPr lang="ru-RU" sz="2000" b="1" i="1" dirty="0" err="1"/>
              <a:t>мірою</a:t>
            </a:r>
            <a:r>
              <a:rPr lang="ru-RU" sz="2000" b="1" i="1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в </a:t>
            </a:r>
            <a:r>
              <a:rPr lang="ru-RU" sz="2000" dirty="0" err="1"/>
              <a:t>інших</a:t>
            </a:r>
            <a:r>
              <a:rPr lang="ru-RU" sz="2000" dirty="0"/>
              <a:t> ланках </a:t>
            </a:r>
            <a:r>
              <a:rPr lang="ru-RU" sz="2000" dirty="0" err="1"/>
              <a:t>фінансової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, </a:t>
            </a:r>
            <a:r>
              <a:rPr lang="ru-RU" sz="2000" dirty="0" err="1"/>
              <a:t>визначаються</a:t>
            </a:r>
            <a:r>
              <a:rPr lang="ru-RU" sz="2000" dirty="0"/>
              <a:t> потребами </a:t>
            </a:r>
            <a:r>
              <a:rPr lang="ru-RU" sz="2000" dirty="0" err="1"/>
              <a:t>розширеного</a:t>
            </a:r>
            <a:r>
              <a:rPr lang="ru-RU" sz="2000" dirty="0"/>
              <a:t> </a:t>
            </a:r>
            <a:r>
              <a:rPr lang="ru-RU" sz="2000" dirty="0" err="1"/>
              <a:t>відтворення</a:t>
            </a:r>
            <a:r>
              <a:rPr lang="ru-RU" sz="2000" dirty="0"/>
              <a:t> в </a:t>
            </a:r>
            <a:r>
              <a:rPr lang="ru-RU" sz="2000" dirty="0" err="1"/>
              <a:t>цілому</a:t>
            </a:r>
            <a:r>
              <a:rPr lang="ru-RU" sz="2000" dirty="0"/>
              <a:t> і </a:t>
            </a:r>
            <a:r>
              <a:rPr lang="ru-RU" sz="2000" dirty="0" err="1"/>
              <a:t>завданнями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стоять перед </a:t>
            </a:r>
            <a:r>
              <a:rPr lang="ru-RU" sz="2000" dirty="0" err="1"/>
              <a:t>суспільством</a:t>
            </a:r>
            <a:r>
              <a:rPr lang="ru-RU" sz="2000" dirty="0"/>
              <a:t> на кожному </a:t>
            </a:r>
            <a:r>
              <a:rPr lang="ru-RU" sz="2000" dirty="0" err="1"/>
              <a:t>історичному</a:t>
            </a:r>
            <a:r>
              <a:rPr lang="ru-RU" sz="2000" dirty="0"/>
              <a:t> </a:t>
            </a:r>
            <a:r>
              <a:rPr lang="ru-RU" sz="2000" dirty="0" err="1"/>
              <a:t>етапі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4) </a:t>
            </a:r>
            <a:r>
              <a:rPr lang="ru-RU" sz="2000" b="1" i="1" dirty="0"/>
              <a:t>сфера бюджетного </a:t>
            </a:r>
            <a:r>
              <a:rPr lang="ru-RU" sz="2000" b="1" i="1" dirty="0" err="1"/>
              <a:t>розподілу</a:t>
            </a:r>
            <a:r>
              <a:rPr lang="ru-RU" sz="2000" b="1" i="1" dirty="0"/>
              <a:t> </a:t>
            </a:r>
            <a:r>
              <a:rPr lang="ru-RU" sz="2000" b="1" i="1" dirty="0" err="1"/>
              <a:t>посідає</a:t>
            </a:r>
            <a:r>
              <a:rPr lang="ru-RU" sz="2000" b="1" i="1" dirty="0"/>
              <a:t> </a:t>
            </a:r>
            <a:r>
              <a:rPr lang="ru-RU" sz="2000" b="1" i="1" dirty="0" err="1"/>
              <a:t>центральне</a:t>
            </a:r>
            <a:r>
              <a:rPr lang="ru-RU" sz="2000" b="1" i="1" dirty="0"/>
              <a:t> </a:t>
            </a:r>
            <a:r>
              <a:rPr lang="ru-RU" sz="2000" b="1" i="1" dirty="0" err="1"/>
              <a:t>місце</a:t>
            </a:r>
            <a:r>
              <a:rPr lang="ru-RU" sz="2000" b="1" i="1" dirty="0"/>
              <a:t> у </a:t>
            </a:r>
            <a:r>
              <a:rPr lang="ru-RU" sz="2000" b="1" i="1" dirty="0" err="1"/>
              <a:t>складі</a:t>
            </a:r>
            <a:r>
              <a:rPr lang="ru-RU" sz="2000" b="1" i="1" dirty="0"/>
              <a:t> </a:t>
            </a:r>
            <a:r>
              <a:rPr lang="ru-RU" sz="2000" b="1" i="1" dirty="0" err="1"/>
              <a:t>державних</a:t>
            </a:r>
            <a:r>
              <a:rPr lang="ru-RU" sz="2000" b="1" i="1" dirty="0"/>
              <a:t> </a:t>
            </a:r>
            <a:r>
              <a:rPr lang="ru-RU" sz="2000" b="1" i="1" dirty="0" err="1"/>
              <a:t>фінансів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зумовлено</a:t>
            </a:r>
            <a:r>
              <a:rPr lang="ru-RU" sz="2000" dirty="0"/>
              <a:t> </a:t>
            </a:r>
            <a:r>
              <a:rPr lang="ru-RU" sz="2000" dirty="0" err="1"/>
              <a:t>ключовою</a:t>
            </a:r>
            <a:r>
              <a:rPr lang="ru-RU" sz="2000" dirty="0"/>
              <a:t> </a:t>
            </a:r>
            <a:r>
              <a:rPr lang="ru-RU" sz="2000" dirty="0" err="1"/>
              <a:t>роллю</a:t>
            </a:r>
            <a:r>
              <a:rPr lang="ru-RU" sz="2000" dirty="0"/>
              <a:t> </a:t>
            </a:r>
            <a:r>
              <a:rPr lang="ru-RU" sz="2000" dirty="0" err="1"/>
              <a:t>положенням</a:t>
            </a:r>
            <a:r>
              <a:rPr lang="ru-RU" sz="2000" dirty="0"/>
              <a:t> бюджету </a:t>
            </a:r>
            <a:r>
              <a:rPr lang="ru-RU" sz="2000" dirty="0" err="1"/>
              <a:t>порівняно</a:t>
            </a:r>
            <a:r>
              <a:rPr lang="ru-RU" sz="2000" dirty="0"/>
              <a:t> з </a:t>
            </a:r>
            <a:r>
              <a:rPr lang="ru-RU" sz="2000" dirty="0" err="1"/>
              <a:t>іншими</a:t>
            </a:r>
            <a:r>
              <a:rPr lang="ru-RU" sz="2000" dirty="0"/>
              <a:t> ланками.</a:t>
            </a:r>
          </a:p>
        </p:txBody>
      </p:sp>
    </p:spTree>
    <p:extLst>
      <p:ext uri="{BB962C8B-B14F-4D97-AF65-F5344CB8AC3E}">
        <p14:creationId xmlns:p14="http://schemas.microsoft.com/office/powerpoint/2010/main" val="34771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	</a:t>
            </a:r>
            <a:r>
              <a:rPr lang="ru-RU" sz="2400" dirty="0" err="1" smtClean="0"/>
              <a:t>Звідси</a:t>
            </a:r>
            <a:r>
              <a:rPr lang="ru-RU" sz="2400" dirty="0" smtClean="0"/>
              <a:t>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зробити</a:t>
            </a:r>
            <a:r>
              <a:rPr lang="ru-RU" sz="2400" dirty="0"/>
              <a:t> </a:t>
            </a:r>
            <a:r>
              <a:rPr lang="ru-RU" sz="2400" dirty="0" err="1"/>
              <a:t>висновки</a:t>
            </a:r>
            <a:r>
              <a:rPr lang="ru-RU" sz="2400" dirty="0"/>
              <a:t> </a:t>
            </a:r>
            <a:r>
              <a:rPr lang="ru-RU" sz="2400" b="1" i="1" dirty="0"/>
              <a:t>про </a:t>
            </a:r>
            <a:r>
              <a:rPr lang="ru-RU" sz="2400" b="1" i="1" dirty="0" err="1"/>
              <a:t>специфічне</a:t>
            </a:r>
            <a:r>
              <a:rPr lang="ru-RU" sz="2400" b="1" i="1" dirty="0"/>
              <a:t> </a:t>
            </a:r>
            <a:r>
              <a:rPr lang="ru-RU" sz="2400" b="1" i="1" dirty="0" err="1"/>
              <a:t>суспільне</a:t>
            </a:r>
            <a:r>
              <a:rPr lang="ru-RU" sz="2400" b="1" i="1" dirty="0"/>
              <a:t> </a:t>
            </a:r>
            <a:r>
              <a:rPr lang="ru-RU" sz="2400" b="1" i="1" dirty="0" err="1"/>
              <a:t>призначення</a:t>
            </a:r>
            <a:r>
              <a:rPr lang="ru-RU" sz="2400" b="1" i="1" dirty="0"/>
              <a:t> бюджету </a:t>
            </a:r>
            <a:r>
              <a:rPr lang="ru-RU" sz="2400" dirty="0"/>
              <a:t>— </a:t>
            </a:r>
            <a:r>
              <a:rPr lang="ru-RU" sz="2400" dirty="0" err="1"/>
              <a:t>забезпечити</a:t>
            </a:r>
            <a:r>
              <a:rPr lang="ru-RU" sz="2400" dirty="0"/>
              <a:t> </a:t>
            </a:r>
            <a:r>
              <a:rPr lang="ru-RU" sz="2400" dirty="0" err="1"/>
              <a:t>розподіл</a:t>
            </a:r>
            <a:r>
              <a:rPr lang="ru-RU" sz="2400" dirty="0"/>
              <a:t> і </a:t>
            </a:r>
            <a:r>
              <a:rPr lang="ru-RU" sz="2400" dirty="0" err="1"/>
              <a:t>перерозподіл</a:t>
            </a:r>
            <a:r>
              <a:rPr lang="ru-RU" sz="2400" dirty="0"/>
              <a:t> валового </a:t>
            </a:r>
            <a:r>
              <a:rPr lang="ru-RU" sz="2400" dirty="0" err="1"/>
              <a:t>внутрішнього</a:t>
            </a:r>
            <a:r>
              <a:rPr lang="ru-RU" sz="2400" dirty="0"/>
              <a:t> продукту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/>
              <a:t>галузями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, </a:t>
            </a:r>
            <a:r>
              <a:rPr lang="ru-RU" sz="2400" dirty="0" err="1"/>
              <a:t>верствами</a:t>
            </a:r>
            <a:r>
              <a:rPr lang="ru-RU" sz="2400" dirty="0"/>
              <a:t> </a:t>
            </a:r>
            <a:r>
              <a:rPr lang="ru-RU" sz="2400" dirty="0" err="1"/>
              <a:t>населення</a:t>
            </a:r>
            <a:r>
              <a:rPr lang="ru-RU" sz="2400" dirty="0"/>
              <a:t> й </a:t>
            </a:r>
            <a:r>
              <a:rPr lang="ru-RU" sz="2400" dirty="0" err="1"/>
              <a:t>територіями</a:t>
            </a:r>
            <a:r>
              <a:rPr lang="ru-RU" sz="2400" dirty="0"/>
              <a:t> з метою </a:t>
            </a:r>
            <a:r>
              <a:rPr lang="ru-RU" sz="2400" dirty="0" err="1"/>
              <a:t>підвищення</a:t>
            </a:r>
            <a:r>
              <a:rPr lang="ru-RU" sz="2400" dirty="0"/>
              <a:t> </a:t>
            </a:r>
            <a:r>
              <a:rPr lang="ru-RU" sz="2400" dirty="0" err="1"/>
              <a:t>ефективності</a:t>
            </a:r>
            <a:r>
              <a:rPr lang="ru-RU" sz="2400" dirty="0"/>
              <a:t> </a:t>
            </a:r>
            <a:r>
              <a:rPr lang="ru-RU" sz="2400" dirty="0" err="1"/>
              <a:t>економіки</a:t>
            </a:r>
            <a:r>
              <a:rPr lang="ru-RU" sz="2400" dirty="0"/>
              <a:t> та </a:t>
            </a:r>
            <a:r>
              <a:rPr lang="ru-RU" sz="2400" dirty="0" err="1"/>
              <a:t>добробуту</a:t>
            </a:r>
            <a:r>
              <a:rPr lang="ru-RU" sz="2400" dirty="0"/>
              <a:t> </a:t>
            </a:r>
            <a:r>
              <a:rPr lang="ru-RU" sz="2400" dirty="0" err="1"/>
              <a:t>громадян</a:t>
            </a:r>
            <a:r>
              <a:rPr lang="ru-RU" sz="2400" dirty="0"/>
              <a:t>.</a:t>
            </a:r>
          </a:p>
          <a:p>
            <a:pPr algn="just"/>
            <a:r>
              <a:rPr lang="en-US" sz="2400" dirty="0" smtClean="0"/>
              <a:t>	</a:t>
            </a:r>
            <a:r>
              <a:rPr lang="ru-RU" sz="2400" b="1" i="1" dirty="0" smtClean="0"/>
              <a:t>Як </a:t>
            </a:r>
            <a:r>
              <a:rPr lang="ru-RU" sz="2400" b="1" i="1" dirty="0" err="1"/>
              <a:t>економічна</a:t>
            </a:r>
            <a:r>
              <a:rPr lang="ru-RU" sz="2400" b="1" i="1" dirty="0"/>
              <a:t> </a:t>
            </a:r>
            <a:r>
              <a:rPr lang="ru-RU" sz="2400" b="1" i="1" dirty="0" err="1"/>
              <a:t>категорія</a:t>
            </a:r>
            <a:r>
              <a:rPr lang="ru-RU" sz="2400" b="1" i="1" dirty="0"/>
              <a:t> бюджет </a:t>
            </a:r>
            <a:r>
              <a:rPr lang="ru-RU" sz="2400" b="1" i="1" dirty="0" err="1"/>
              <a:t>являє</a:t>
            </a:r>
            <a:r>
              <a:rPr lang="ru-RU" sz="2400" b="1" i="1" dirty="0"/>
              <a:t> </a:t>
            </a:r>
            <a:r>
              <a:rPr lang="ru-RU" sz="2400" dirty="0"/>
              <a:t>собою </a:t>
            </a:r>
            <a:r>
              <a:rPr lang="ru-RU" sz="2400" dirty="0" err="1"/>
              <a:t>економічні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державою, з одного боку, і </a:t>
            </a:r>
            <a:r>
              <a:rPr lang="ru-RU" sz="2400" dirty="0" err="1"/>
              <a:t>юридичними</a:t>
            </a:r>
            <a:r>
              <a:rPr lang="ru-RU" sz="2400" dirty="0"/>
              <a:t> та </a:t>
            </a:r>
            <a:r>
              <a:rPr lang="ru-RU" sz="2400" dirty="0" err="1"/>
              <a:t>фізичними</a:t>
            </a:r>
            <a:r>
              <a:rPr lang="ru-RU" sz="2400" dirty="0"/>
              <a:t> особами, з </a:t>
            </a:r>
            <a:r>
              <a:rPr lang="ru-RU" sz="2400" dirty="0" err="1"/>
              <a:t>іншого</a:t>
            </a:r>
            <a:r>
              <a:rPr lang="ru-RU" sz="2400" dirty="0"/>
              <a:t> боку, з приводу </a:t>
            </a:r>
            <a:r>
              <a:rPr lang="ru-RU" sz="2400" dirty="0" err="1"/>
              <a:t>розподілу</a:t>
            </a:r>
            <a:r>
              <a:rPr lang="ru-RU" sz="2400" dirty="0"/>
              <a:t> і </a:t>
            </a:r>
            <a:r>
              <a:rPr lang="ru-RU" sz="2400" dirty="0" err="1"/>
              <a:t>перерозподілу</a:t>
            </a:r>
            <a:r>
              <a:rPr lang="ru-RU" sz="2400" dirty="0"/>
              <a:t> ВВП (</a:t>
            </a:r>
            <a:r>
              <a:rPr lang="ru-RU" sz="2400" dirty="0" err="1"/>
              <a:t>частково</a:t>
            </a:r>
            <a:r>
              <a:rPr lang="ru-RU" sz="2400" dirty="0"/>
              <a:t> і </a:t>
            </a:r>
            <a:r>
              <a:rPr lang="ru-RU" sz="2400" dirty="0" err="1"/>
              <a:t>національного</a:t>
            </a:r>
            <a:r>
              <a:rPr lang="ru-RU" sz="2400" dirty="0"/>
              <a:t> </a:t>
            </a:r>
            <a:r>
              <a:rPr lang="ru-RU" sz="2400" dirty="0" err="1"/>
              <a:t>багатства</a:t>
            </a:r>
            <a:r>
              <a:rPr lang="ru-RU" sz="2400" dirty="0"/>
              <a:t>) з метою </a:t>
            </a:r>
            <a:r>
              <a:rPr lang="ru-RU" sz="2400" dirty="0" err="1"/>
              <a:t>формування</a:t>
            </a:r>
            <a:r>
              <a:rPr lang="ru-RU" sz="2400" dirty="0"/>
              <a:t> і </a:t>
            </a:r>
            <a:r>
              <a:rPr lang="ru-RU" sz="2400" dirty="0" err="1"/>
              <a:t>використання</a:t>
            </a:r>
            <a:r>
              <a:rPr lang="ru-RU" sz="2400" dirty="0"/>
              <a:t> бюджетного фонду, </a:t>
            </a:r>
            <a:r>
              <a:rPr lang="ru-RU" sz="2400" dirty="0" err="1"/>
              <a:t>призначеного</a:t>
            </a:r>
            <a:r>
              <a:rPr lang="ru-RU" sz="2400" dirty="0"/>
              <a:t> для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державою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. </a:t>
            </a:r>
            <a:r>
              <a:rPr lang="ru-RU" sz="2400" i="1" dirty="0" err="1"/>
              <a:t>Фінансові</a:t>
            </a:r>
            <a:r>
              <a:rPr lang="ru-RU" sz="2400" i="1" dirty="0"/>
              <a:t> </a:t>
            </a:r>
            <a:r>
              <a:rPr lang="ru-RU" sz="2400" i="1" dirty="0" err="1"/>
              <a:t>відносини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складаються</a:t>
            </a:r>
            <a:r>
              <a:rPr lang="ru-RU" sz="2400" dirty="0"/>
              <a:t> у </a:t>
            </a:r>
            <a:r>
              <a:rPr lang="ru-RU" sz="2400" dirty="0" err="1"/>
              <a:t>держави</a:t>
            </a:r>
            <a:r>
              <a:rPr lang="ru-RU" sz="2400" dirty="0"/>
              <a:t> з </a:t>
            </a:r>
            <a:r>
              <a:rPr lang="ru-RU" sz="2400" dirty="0" err="1"/>
              <a:t>юридичними</a:t>
            </a:r>
            <a:r>
              <a:rPr lang="ru-RU" sz="2400" dirty="0"/>
              <a:t> і </a:t>
            </a:r>
            <a:r>
              <a:rPr lang="ru-RU" sz="2400" dirty="0" err="1"/>
              <a:t>фізичними</a:t>
            </a:r>
            <a:r>
              <a:rPr lang="ru-RU" sz="2400" dirty="0"/>
              <a:t> особами, </a:t>
            </a:r>
            <a:r>
              <a:rPr lang="ru-RU" sz="2400" dirty="0" err="1" smtClean="0"/>
              <a:t>називаються</a:t>
            </a:r>
            <a:r>
              <a:rPr lang="ru-RU" sz="2400" dirty="0" smtClean="0"/>
              <a:t> </a:t>
            </a:r>
            <a:r>
              <a:rPr lang="ru-RU" sz="2400" dirty="0" err="1"/>
              <a:t>бюджетними</a:t>
            </a:r>
            <a:r>
              <a:rPr lang="ru-RU" sz="2400" dirty="0"/>
              <a:t>. </a:t>
            </a:r>
            <a:r>
              <a:rPr lang="ru-RU" sz="2400" dirty="0" err="1"/>
              <a:t>Централізація</a:t>
            </a:r>
            <a:r>
              <a:rPr lang="ru-RU" sz="2400" dirty="0"/>
              <a:t> </a:t>
            </a:r>
            <a:r>
              <a:rPr lang="ru-RU" sz="2400" dirty="0" err="1"/>
              <a:t>частини</a:t>
            </a:r>
            <a:r>
              <a:rPr lang="ru-RU" sz="2400" dirty="0"/>
              <a:t> ВВП у </a:t>
            </a:r>
            <a:r>
              <a:rPr lang="ru-RU" sz="2400" dirty="0" err="1"/>
              <a:t>бюджеті</a:t>
            </a:r>
            <a:r>
              <a:rPr lang="ru-RU" sz="2400" dirty="0"/>
              <a:t> є платою </a:t>
            </a:r>
            <a:r>
              <a:rPr lang="ru-RU" sz="2400" dirty="0" err="1"/>
              <a:t>суспільства</a:t>
            </a:r>
            <a:r>
              <a:rPr lang="ru-RU" sz="2400" dirty="0"/>
              <a:t> за </a:t>
            </a:r>
            <a:r>
              <a:rPr lang="ru-RU" sz="2400" dirty="0" err="1"/>
              <a:t>виконання</a:t>
            </a:r>
            <a:r>
              <a:rPr lang="ru-RU" sz="2400" dirty="0"/>
              <a:t> державою </a:t>
            </a:r>
            <a:r>
              <a:rPr lang="ru-RU" sz="2400" dirty="0" err="1"/>
              <a:t>її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 таких як </a:t>
            </a:r>
            <a:r>
              <a:rPr lang="ru-RU" sz="2400" dirty="0" err="1"/>
              <a:t>управління</a:t>
            </a:r>
            <a:r>
              <a:rPr lang="ru-RU" sz="2400" dirty="0"/>
              <a:t> </a:t>
            </a:r>
            <a:r>
              <a:rPr lang="ru-RU" sz="2400" dirty="0" err="1"/>
              <a:t>суспільством</a:t>
            </a:r>
            <a:r>
              <a:rPr lang="ru-RU" sz="2400" dirty="0"/>
              <a:t>, оборона </a:t>
            </a:r>
            <a:r>
              <a:rPr lang="ru-RU" sz="2400" dirty="0" err="1"/>
              <a:t>країни</a:t>
            </a:r>
            <a:r>
              <a:rPr lang="ru-RU" sz="2400" dirty="0"/>
              <a:t>, </a:t>
            </a:r>
            <a:r>
              <a:rPr lang="ru-RU" sz="2400" dirty="0" err="1"/>
              <a:t>економічна</a:t>
            </a:r>
            <a:r>
              <a:rPr lang="ru-RU" sz="2400" dirty="0"/>
              <a:t> і </a:t>
            </a:r>
            <a:r>
              <a:rPr lang="ru-RU" sz="2400" dirty="0" err="1"/>
              <a:t>соціальна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230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8569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000" b="1" dirty="0">
                <a:ea typeface="Times New Roman"/>
              </a:rPr>
              <a:t>Сутність бюджету як економічної категорії реалізується через розподільну (перерозподільну) і</a:t>
            </a:r>
            <a:r>
              <a:rPr lang="uk-UA" sz="2000" dirty="0">
                <a:ea typeface="Times New Roman"/>
              </a:rPr>
              <a:t> </a:t>
            </a:r>
            <a:r>
              <a:rPr lang="uk-UA" sz="2000" b="1" dirty="0">
                <a:ea typeface="Times New Roman"/>
              </a:rPr>
              <a:t>контрольну функції</a:t>
            </a:r>
            <a:r>
              <a:rPr lang="uk-UA" sz="2000" dirty="0">
                <a:ea typeface="Times New Roman"/>
              </a:rPr>
              <a:t>. </a:t>
            </a:r>
            <a:r>
              <a:rPr lang="ru-RU" sz="2000" dirty="0" err="1">
                <a:ea typeface="Times New Roman"/>
              </a:rPr>
              <a:t>Зміст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цих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функцій</a:t>
            </a:r>
            <a:r>
              <a:rPr lang="ru-RU" sz="2000" dirty="0">
                <a:ea typeface="Times New Roman"/>
              </a:rPr>
              <a:t>, сфера і </a:t>
            </a:r>
            <a:r>
              <a:rPr lang="ru-RU" sz="2000" dirty="0" err="1">
                <a:ea typeface="Times New Roman"/>
              </a:rPr>
              <a:t>об’єкт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їх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дії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характеризують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специфіку</a:t>
            </a:r>
            <a:r>
              <a:rPr lang="ru-RU" sz="2000" dirty="0">
                <a:ea typeface="Times New Roman"/>
              </a:rPr>
              <a:t> бюджету як </a:t>
            </a:r>
            <a:r>
              <a:rPr lang="ru-RU" sz="2000" dirty="0" err="1">
                <a:ea typeface="Times New Roman"/>
              </a:rPr>
              <a:t>економічної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категорії</a:t>
            </a:r>
            <a:r>
              <a:rPr lang="ru-RU" sz="2000" dirty="0">
                <a:ea typeface="Times New Roman"/>
              </a:rPr>
              <a:t>. </a:t>
            </a:r>
            <a:r>
              <a:rPr lang="ru-RU" sz="2000" dirty="0" err="1">
                <a:ea typeface="Times New Roman"/>
              </a:rPr>
              <a:t>Завдяки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b="1" i="1" dirty="0" err="1">
                <a:ea typeface="Times New Roman"/>
              </a:rPr>
              <a:t>розподільній</a:t>
            </a:r>
            <a:r>
              <a:rPr lang="ru-RU" sz="2000" b="1" i="1" dirty="0">
                <a:ea typeface="Times New Roman"/>
              </a:rPr>
              <a:t> </a:t>
            </a:r>
            <a:r>
              <a:rPr lang="ru-RU" sz="2000" b="1" i="1" dirty="0" err="1">
                <a:ea typeface="Times New Roman"/>
              </a:rPr>
              <a:t>функції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відбувається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концентрація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грошових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коштів</a:t>
            </a:r>
            <a:r>
              <a:rPr lang="ru-RU" sz="2000" dirty="0">
                <a:ea typeface="Times New Roman"/>
              </a:rPr>
              <a:t> у руках </a:t>
            </a:r>
            <a:r>
              <a:rPr lang="ru-RU" sz="2000" dirty="0" err="1">
                <a:ea typeface="Times New Roman"/>
              </a:rPr>
              <a:t>держави</a:t>
            </a:r>
            <a:r>
              <a:rPr lang="ru-RU" sz="2000" dirty="0">
                <a:ea typeface="Times New Roman"/>
              </a:rPr>
              <a:t> і </a:t>
            </a:r>
            <a:r>
              <a:rPr lang="ru-RU" sz="2000" dirty="0" err="1">
                <a:ea typeface="Times New Roman"/>
              </a:rPr>
              <a:t>їх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використання</a:t>
            </a:r>
            <a:r>
              <a:rPr lang="ru-RU" sz="2000" dirty="0">
                <a:ea typeface="Times New Roman"/>
              </a:rPr>
              <a:t> з метою </a:t>
            </a:r>
            <a:r>
              <a:rPr lang="ru-RU" sz="2000" dirty="0" err="1">
                <a:ea typeface="Times New Roman"/>
              </a:rPr>
              <a:t>задоволення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загальносуспільних</a:t>
            </a:r>
            <a:r>
              <a:rPr lang="ru-RU" sz="2000" dirty="0">
                <a:ea typeface="Times New Roman"/>
              </a:rPr>
              <a:t> потреб.</a:t>
            </a:r>
          </a:p>
          <a:p>
            <a:pPr algn="just">
              <a:spcAft>
                <a:spcPts val="0"/>
              </a:spcAft>
            </a:pPr>
            <a:r>
              <a:rPr lang="ru-RU" sz="2000" dirty="0" err="1">
                <a:ea typeface="Times New Roman"/>
              </a:rPr>
              <a:t>Зміст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розподільної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функції</a:t>
            </a:r>
            <a:r>
              <a:rPr lang="ru-RU" sz="2000" dirty="0">
                <a:ea typeface="Times New Roman"/>
              </a:rPr>
              <a:t> бюджету </a:t>
            </a:r>
            <a:r>
              <a:rPr lang="ru-RU" sz="2000" dirty="0" err="1">
                <a:ea typeface="Times New Roman"/>
              </a:rPr>
              <a:t>визначається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процесами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перерозподілу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фінансових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ресурсів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між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різними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підрозділами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суспільного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виробництва</a:t>
            </a:r>
            <a:r>
              <a:rPr lang="ru-RU" sz="2000" dirty="0">
                <a:ea typeface="Times New Roman"/>
              </a:rPr>
              <a:t>. Бюджет в основному </a:t>
            </a:r>
            <a:r>
              <a:rPr lang="ru-RU" sz="2000" dirty="0" err="1">
                <a:ea typeface="Times New Roman"/>
              </a:rPr>
              <a:t>відображає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вторинний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перерозподіл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тобто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після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первинного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розподілу</a:t>
            </a:r>
            <a:r>
              <a:rPr lang="ru-RU" sz="2000" dirty="0">
                <a:ea typeface="Times New Roman"/>
              </a:rPr>
              <a:t> валового </a:t>
            </a:r>
            <a:r>
              <a:rPr lang="ru-RU" sz="2000" dirty="0" err="1">
                <a:ea typeface="Times New Roman"/>
              </a:rPr>
              <a:t>внутрішнього</a:t>
            </a:r>
            <a:r>
              <a:rPr lang="ru-RU" sz="2000" dirty="0">
                <a:ea typeface="Times New Roman"/>
              </a:rPr>
              <a:t> продукту на </a:t>
            </a:r>
            <a:r>
              <a:rPr lang="ru-RU" sz="2000" dirty="0" err="1">
                <a:ea typeface="Times New Roman"/>
              </a:rPr>
              <a:t>основні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його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складові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здійснюється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вторинний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перерозподіл</a:t>
            </a:r>
            <a:r>
              <a:rPr lang="ru-RU" sz="2000" dirty="0">
                <a:ea typeface="Times New Roman"/>
              </a:rPr>
              <a:t> за </a:t>
            </a:r>
            <a:r>
              <a:rPr lang="ru-RU" sz="2000" dirty="0" err="1">
                <a:ea typeface="Times New Roman"/>
              </a:rPr>
              <a:t>допомогою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податків</a:t>
            </a:r>
            <a:r>
              <a:rPr lang="ru-RU" sz="2000" dirty="0">
                <a:ea typeface="Times New Roman"/>
              </a:rPr>
              <a:t> і </a:t>
            </a:r>
            <a:r>
              <a:rPr lang="ru-RU" sz="2000" dirty="0" err="1">
                <a:ea typeface="Times New Roman"/>
              </a:rPr>
              <a:t>надання</a:t>
            </a:r>
            <a:r>
              <a:rPr lang="ru-RU" sz="2000" dirty="0">
                <a:ea typeface="Times New Roman"/>
              </a:rPr>
              <a:t> за </a:t>
            </a:r>
            <a:r>
              <a:rPr lang="ru-RU" sz="2000" dirty="0" err="1">
                <a:ea typeface="Times New Roman"/>
              </a:rPr>
              <a:t>рахунок</a:t>
            </a:r>
            <a:r>
              <a:rPr lang="ru-RU" sz="2000" dirty="0">
                <a:ea typeface="Times New Roman"/>
              </a:rPr>
              <a:t> бюджету </a:t>
            </a:r>
            <a:r>
              <a:rPr lang="ru-RU" sz="2000" dirty="0" err="1">
                <a:ea typeface="Times New Roman"/>
              </a:rPr>
              <a:t>громадянам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суспільних</a:t>
            </a:r>
            <a:r>
              <a:rPr lang="ru-RU" sz="2000" dirty="0">
                <a:ea typeface="Times New Roman"/>
              </a:rPr>
              <a:t> благ і </a:t>
            </a:r>
            <a:r>
              <a:rPr lang="ru-RU" sz="2000" dirty="0" err="1">
                <a:ea typeface="Times New Roman"/>
              </a:rPr>
              <a:t>послуг</a:t>
            </a:r>
            <a:r>
              <a:rPr lang="ru-RU" sz="2000" dirty="0">
                <a:ea typeface="Times New Roman"/>
              </a:rPr>
              <a:t>. </a:t>
            </a:r>
            <a:endParaRPr lang="en-US" sz="2000" dirty="0" smtClean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smtClean="0">
                <a:ea typeface="Times New Roman"/>
              </a:rPr>
              <a:t>Контрольна </a:t>
            </a:r>
            <a:r>
              <a:rPr lang="uk-UA" sz="2000" b="1" i="1" dirty="0">
                <a:ea typeface="Times New Roman"/>
              </a:rPr>
              <a:t>функція</a:t>
            </a:r>
            <a:r>
              <a:rPr lang="uk-UA" sz="2000" dirty="0">
                <a:ea typeface="Times New Roman"/>
              </a:rPr>
              <a:t> дає змогу дізнатися, наскільки своєчасно і повно фінансові ресурси надходять у розпорядження держави, як фактично складаються пропорції в розподілі бюджетних коштів, чи ефективно вони використовуються. Основу контрольної функції становить рух бюджетних ресурсів, який відображається у відповідних показниках бюджетних надходжень і </a:t>
            </a:r>
            <a:r>
              <a:rPr lang="uk-UA" sz="2000" dirty="0" smtClean="0">
                <a:ea typeface="Times New Roman"/>
              </a:rPr>
              <a:t>видатків.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9892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1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2000" b="1" i="1" dirty="0">
                <a:ea typeface="Times New Roman"/>
              </a:rPr>
              <a:t>Бюджет як </a:t>
            </a:r>
            <a:r>
              <a:rPr lang="ru-RU" sz="2000" b="1" i="1" dirty="0" err="1">
                <a:ea typeface="Times New Roman"/>
              </a:rPr>
              <a:t>фінансовий</a:t>
            </a:r>
            <a:r>
              <a:rPr lang="ru-RU" sz="2000" b="1" i="1" dirty="0">
                <a:ea typeface="Times New Roman"/>
              </a:rPr>
              <a:t> план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відіграє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дуже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важливу</a:t>
            </a:r>
            <a:r>
              <a:rPr lang="ru-RU" sz="2000" dirty="0">
                <a:ea typeface="Times New Roman"/>
              </a:rPr>
              <a:t> роль у </a:t>
            </a:r>
            <a:r>
              <a:rPr lang="ru-RU" sz="2000" dirty="0" err="1">
                <a:ea typeface="Times New Roman"/>
              </a:rPr>
              <a:t>діяльності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держави</a:t>
            </a:r>
            <a:r>
              <a:rPr lang="ru-RU" sz="2000" dirty="0">
                <a:ea typeface="Times New Roman"/>
              </a:rPr>
              <a:t>. </a:t>
            </a:r>
            <a:r>
              <a:rPr lang="ru-RU" sz="2000" dirty="0" err="1">
                <a:ea typeface="Times New Roman"/>
              </a:rPr>
              <a:t>Він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спрямовує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фінансову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діяльність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держави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визначає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її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фінансові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можливості</a:t>
            </a:r>
            <a:r>
              <a:rPr lang="ru-RU" sz="2000" dirty="0">
                <a:ea typeface="Times New Roman"/>
              </a:rPr>
              <a:t> та </a:t>
            </a:r>
            <a:r>
              <a:rPr lang="ru-RU" sz="2000" dirty="0" err="1">
                <a:ea typeface="Times New Roman"/>
              </a:rPr>
              <a:t>пріоритети</a:t>
            </a:r>
            <a:r>
              <a:rPr lang="ru-RU" sz="2000" dirty="0">
                <a:ea typeface="Times New Roman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2000" b="1" dirty="0">
                <a:ea typeface="Times New Roman"/>
              </a:rPr>
              <a:t>За </a:t>
            </a:r>
            <a:r>
              <a:rPr lang="ru-RU" sz="2000" b="1" dirty="0" err="1">
                <a:ea typeface="Times New Roman"/>
              </a:rPr>
              <a:t>матеріальним</a:t>
            </a:r>
            <a:r>
              <a:rPr lang="ru-RU" sz="2000" b="1" dirty="0">
                <a:ea typeface="Times New Roman"/>
              </a:rPr>
              <a:t> </a:t>
            </a:r>
            <a:r>
              <a:rPr lang="ru-RU" sz="2000" b="1" dirty="0" err="1">
                <a:ea typeface="Times New Roman"/>
              </a:rPr>
              <a:t>змістом</a:t>
            </a:r>
            <a:r>
              <a:rPr lang="ru-RU" sz="2000" b="1" dirty="0">
                <a:ea typeface="Times New Roman"/>
              </a:rPr>
              <a:t> бюджет</a:t>
            </a:r>
            <a:r>
              <a:rPr lang="ru-RU" sz="2000" dirty="0">
                <a:ea typeface="Times New Roman"/>
              </a:rPr>
              <a:t> — </a:t>
            </a:r>
            <a:r>
              <a:rPr lang="ru-RU" sz="2000" dirty="0" err="1">
                <a:ea typeface="Times New Roman"/>
              </a:rPr>
              <a:t>це</a:t>
            </a:r>
            <a:r>
              <a:rPr lang="ru-RU" sz="2000" dirty="0">
                <a:ea typeface="Times New Roman"/>
              </a:rPr>
              <a:t> фонд </a:t>
            </a:r>
            <a:r>
              <a:rPr lang="ru-RU" sz="2000" dirty="0" err="1">
                <a:ea typeface="Times New Roman"/>
              </a:rPr>
              <a:t>фінансових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ресурсів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який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перебуває</a:t>
            </a:r>
            <a:r>
              <a:rPr lang="ru-RU" sz="2000" dirty="0">
                <a:ea typeface="Times New Roman"/>
              </a:rPr>
              <a:t> у </a:t>
            </a:r>
            <a:r>
              <a:rPr lang="ru-RU" sz="2000" dirty="0" err="1">
                <a:ea typeface="Times New Roman"/>
              </a:rPr>
              <a:t>розпорядженні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органів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виконавчої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влади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певного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рівня</a:t>
            </a:r>
            <a:r>
              <a:rPr lang="ru-RU" sz="2000" dirty="0">
                <a:ea typeface="Times New Roman"/>
              </a:rPr>
              <a:t> й </a:t>
            </a:r>
            <a:r>
              <a:rPr lang="ru-RU" sz="2000" dirty="0" err="1">
                <a:ea typeface="Times New Roman"/>
              </a:rPr>
              <a:t>використовується</a:t>
            </a:r>
            <a:r>
              <a:rPr lang="ru-RU" sz="2000" dirty="0">
                <a:ea typeface="Times New Roman"/>
              </a:rPr>
              <a:t> для </a:t>
            </a:r>
            <a:r>
              <a:rPr lang="ru-RU" sz="2000" dirty="0" err="1">
                <a:ea typeface="Times New Roman"/>
              </a:rPr>
              <a:t>виконання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покладених</a:t>
            </a:r>
            <a:r>
              <a:rPr lang="ru-RU" sz="2000" dirty="0">
                <a:ea typeface="Times New Roman"/>
              </a:rPr>
              <a:t> на них </a:t>
            </a:r>
            <a:r>
              <a:rPr lang="ru-RU" sz="2000" dirty="0" err="1">
                <a:ea typeface="Times New Roman"/>
              </a:rPr>
              <a:t>функцій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передбачених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Конституцією</a:t>
            </a:r>
            <a:r>
              <a:rPr lang="ru-RU" sz="2000" dirty="0">
                <a:ea typeface="Times New Roman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2000" dirty="0">
                <a:ea typeface="Times New Roman"/>
              </a:rPr>
              <a:t>Бюджет як </a:t>
            </a:r>
            <a:r>
              <a:rPr lang="ru-RU" sz="2000" dirty="0" err="1">
                <a:ea typeface="Times New Roman"/>
              </a:rPr>
              <a:t>централізований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грошовий</a:t>
            </a:r>
            <a:r>
              <a:rPr lang="ru-RU" sz="2000" dirty="0">
                <a:ea typeface="Times New Roman"/>
              </a:rPr>
              <a:t> фонд </a:t>
            </a:r>
            <a:r>
              <a:rPr lang="ru-RU" sz="2000" dirty="0" err="1">
                <a:ea typeface="Times New Roman"/>
              </a:rPr>
              <a:t>перебуває</a:t>
            </a:r>
            <a:r>
              <a:rPr lang="ru-RU" sz="2000" dirty="0">
                <a:ea typeface="Times New Roman"/>
              </a:rPr>
              <a:t> у </a:t>
            </a:r>
            <a:r>
              <a:rPr lang="ru-RU" sz="2000" dirty="0" err="1">
                <a:ea typeface="Times New Roman"/>
              </a:rPr>
              <a:t>по­стійному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русі</a:t>
            </a:r>
            <a:r>
              <a:rPr lang="ru-RU" sz="2000" dirty="0">
                <a:ea typeface="Times New Roman"/>
              </a:rPr>
              <a:t>: практично </a:t>
            </a:r>
            <a:r>
              <a:rPr lang="ru-RU" sz="2000" dirty="0" err="1">
                <a:ea typeface="Times New Roman"/>
              </a:rPr>
              <a:t>щоденно</a:t>
            </a:r>
            <a:r>
              <a:rPr lang="ru-RU" sz="2000" dirty="0">
                <a:ea typeface="Times New Roman"/>
              </a:rPr>
              <a:t> до </a:t>
            </a:r>
            <a:r>
              <a:rPr lang="ru-RU" sz="2000" dirty="0" err="1">
                <a:ea typeface="Times New Roman"/>
              </a:rPr>
              <a:t>нього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надходять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кошти</a:t>
            </a:r>
            <a:r>
              <a:rPr lang="ru-RU" sz="2000" dirty="0">
                <a:ea typeface="Times New Roman"/>
              </a:rPr>
              <a:t> і проводиться </a:t>
            </a:r>
            <a:r>
              <a:rPr lang="ru-RU" sz="2000" dirty="0" err="1">
                <a:ea typeface="Times New Roman"/>
              </a:rPr>
              <a:t>фінансування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видатків</a:t>
            </a:r>
            <a:r>
              <a:rPr lang="ru-RU" sz="2000" dirty="0">
                <a:ea typeface="Times New Roman"/>
              </a:rPr>
              <a:t>. У </a:t>
            </a:r>
            <a:r>
              <a:rPr lang="ru-RU" sz="2000" dirty="0" err="1">
                <a:ea typeface="Times New Roman"/>
              </a:rPr>
              <a:t>зв’язку</a:t>
            </a:r>
            <a:r>
              <a:rPr lang="ru-RU" sz="2000" dirty="0">
                <a:ea typeface="Times New Roman"/>
              </a:rPr>
              <a:t> з </a:t>
            </a:r>
            <a:r>
              <a:rPr lang="ru-RU" sz="2000" dirty="0" err="1">
                <a:ea typeface="Times New Roman"/>
              </a:rPr>
              <a:t>цим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необхідна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чітко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налагоджена</a:t>
            </a:r>
            <a:r>
              <a:rPr lang="ru-RU" sz="2000" dirty="0">
                <a:ea typeface="Times New Roman"/>
              </a:rPr>
              <a:t> система </a:t>
            </a:r>
            <a:r>
              <a:rPr lang="ru-RU" sz="2000" dirty="0" err="1">
                <a:ea typeface="Times New Roman"/>
              </a:rPr>
              <a:t>управління</a:t>
            </a:r>
            <a:r>
              <a:rPr lang="ru-RU" sz="2000" dirty="0">
                <a:ea typeface="Times New Roman"/>
              </a:rPr>
              <a:t> бюджетом, яка </a:t>
            </a:r>
            <a:r>
              <a:rPr lang="ru-RU" sz="2000" dirty="0" err="1">
                <a:ea typeface="Times New Roman"/>
              </a:rPr>
              <a:t>реалізується</a:t>
            </a:r>
            <a:r>
              <a:rPr lang="ru-RU" sz="2000" dirty="0">
                <a:ea typeface="Times New Roman"/>
              </a:rPr>
              <a:t> через </a:t>
            </a:r>
            <a:r>
              <a:rPr lang="ru-RU" sz="2000" dirty="0" err="1">
                <a:ea typeface="Times New Roman"/>
              </a:rPr>
              <a:t>бюджетний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механізм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що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створює</a:t>
            </a:r>
            <a:r>
              <a:rPr lang="ru-RU" sz="2000" dirty="0">
                <a:ea typeface="Times New Roman"/>
              </a:rPr>
              <a:t> держава.</a:t>
            </a:r>
          </a:p>
          <a:p>
            <a:pPr indent="449580" algn="just">
              <a:spcAft>
                <a:spcPts val="0"/>
              </a:spcAft>
            </a:pPr>
            <a:r>
              <a:rPr lang="uk-UA" sz="2000" b="1" i="1" dirty="0">
                <a:ea typeface="Times New Roman"/>
              </a:rPr>
              <a:t>Бюджетний механізм</a:t>
            </a:r>
            <a:r>
              <a:rPr lang="uk-UA" sz="2000" dirty="0">
                <a:ea typeface="Times New Roman"/>
              </a:rPr>
              <a:t> — це сукупність конкретних форм бюджетних відносин, методів мобілізації і витрачання бюджетних коштів. </a:t>
            </a:r>
            <a:r>
              <a:rPr lang="ru-RU" sz="2000" dirty="0">
                <a:ea typeface="Times New Roman"/>
              </a:rPr>
              <a:t>Через </a:t>
            </a:r>
            <a:r>
              <a:rPr lang="ru-RU" sz="2000" dirty="0" err="1">
                <a:ea typeface="Times New Roman"/>
              </a:rPr>
              <a:t>бюджетний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механізм</a:t>
            </a:r>
            <a:r>
              <a:rPr lang="ru-RU" sz="2000" dirty="0">
                <a:ea typeface="Times New Roman"/>
              </a:rPr>
              <a:t> держава </a:t>
            </a:r>
            <a:r>
              <a:rPr lang="ru-RU" sz="2000" dirty="0" err="1">
                <a:ea typeface="Times New Roman"/>
              </a:rPr>
              <a:t>регулює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економіку</a:t>
            </a:r>
            <a:r>
              <a:rPr lang="ru-RU" sz="2000" dirty="0">
                <a:ea typeface="Times New Roman"/>
              </a:rPr>
              <a:t>, </a:t>
            </a:r>
            <a:r>
              <a:rPr lang="ru-RU" sz="2000" dirty="0" err="1">
                <a:ea typeface="Times New Roman"/>
              </a:rPr>
              <a:t>стимулює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виробничі</a:t>
            </a:r>
            <a:r>
              <a:rPr lang="ru-RU" sz="2000" dirty="0">
                <a:ea typeface="Times New Roman"/>
              </a:rPr>
              <a:t> та </a:t>
            </a:r>
            <a:r>
              <a:rPr lang="ru-RU" sz="2000" dirty="0" err="1">
                <a:ea typeface="Times New Roman"/>
              </a:rPr>
              <a:t>соціальні</a:t>
            </a:r>
            <a:r>
              <a:rPr lang="ru-RU" sz="2000" dirty="0">
                <a:ea typeface="Times New Roman"/>
              </a:rPr>
              <a:t> </a:t>
            </a:r>
            <a:r>
              <a:rPr lang="ru-RU" sz="2000" dirty="0" err="1">
                <a:ea typeface="Times New Roman"/>
              </a:rPr>
              <a:t>процеси</a:t>
            </a:r>
            <a:r>
              <a:rPr lang="ru-RU" sz="2000" dirty="0"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r>
              <a:rPr lang="ru-RU" sz="2000" i="1" dirty="0" err="1">
                <a:ea typeface="Times New Roman"/>
              </a:rPr>
              <a:t>Сукупність</a:t>
            </a:r>
            <a:r>
              <a:rPr lang="ru-RU" sz="2000" i="1" dirty="0">
                <a:ea typeface="Times New Roman"/>
              </a:rPr>
              <a:t> </a:t>
            </a:r>
            <a:r>
              <a:rPr lang="ru-RU" sz="2000" i="1" dirty="0" err="1">
                <a:ea typeface="Times New Roman"/>
              </a:rPr>
              <a:t>різних</a:t>
            </a:r>
            <a:r>
              <a:rPr lang="ru-RU" sz="2000" i="1" dirty="0">
                <a:ea typeface="Times New Roman"/>
              </a:rPr>
              <a:t> </a:t>
            </a:r>
            <a:r>
              <a:rPr lang="ru-RU" sz="2000" i="1" dirty="0" err="1">
                <a:ea typeface="Times New Roman"/>
              </a:rPr>
              <a:t>видів</a:t>
            </a:r>
            <a:r>
              <a:rPr lang="ru-RU" sz="2000" i="1" dirty="0">
                <a:ea typeface="Times New Roman"/>
              </a:rPr>
              <a:t> </a:t>
            </a:r>
            <a:r>
              <a:rPr lang="ru-RU" sz="2000" i="1" dirty="0" err="1">
                <a:ea typeface="Times New Roman"/>
              </a:rPr>
              <a:t>бюджетів</a:t>
            </a:r>
            <a:r>
              <a:rPr lang="ru-RU" sz="2000" i="1" dirty="0">
                <a:ea typeface="Times New Roman"/>
              </a:rPr>
              <a:t>, </a:t>
            </a:r>
            <a:r>
              <a:rPr lang="ru-RU" sz="2000" i="1" dirty="0" err="1">
                <a:ea typeface="Times New Roman"/>
              </a:rPr>
              <a:t>побудована</a:t>
            </a:r>
            <a:r>
              <a:rPr lang="ru-RU" sz="2000" i="1" dirty="0">
                <a:ea typeface="Times New Roman"/>
              </a:rPr>
              <a:t> з </a:t>
            </a:r>
            <a:r>
              <a:rPr lang="ru-RU" sz="2000" i="1" dirty="0" err="1">
                <a:ea typeface="Times New Roman"/>
              </a:rPr>
              <a:t>урахуванням</a:t>
            </a:r>
            <a:r>
              <a:rPr lang="ru-RU" sz="2000" i="1" dirty="0">
                <a:ea typeface="Times New Roman"/>
              </a:rPr>
              <a:t> </a:t>
            </a:r>
            <a:r>
              <a:rPr lang="ru-RU" sz="2000" i="1" dirty="0" err="1">
                <a:ea typeface="Times New Roman"/>
              </a:rPr>
              <a:t>економічних</a:t>
            </a:r>
            <a:r>
              <a:rPr lang="ru-RU" sz="2000" i="1" dirty="0">
                <a:ea typeface="Times New Roman"/>
              </a:rPr>
              <a:t> </a:t>
            </a:r>
            <a:r>
              <a:rPr lang="ru-RU" sz="2000" i="1" dirty="0" err="1">
                <a:ea typeface="Times New Roman"/>
              </a:rPr>
              <a:t>відносин</a:t>
            </a:r>
            <a:r>
              <a:rPr lang="ru-RU" sz="2000" i="1" dirty="0">
                <a:ea typeface="Times New Roman"/>
              </a:rPr>
              <a:t>, державного й </a:t>
            </a:r>
            <a:r>
              <a:rPr lang="ru-RU" sz="2000" i="1" dirty="0" err="1">
                <a:ea typeface="Times New Roman"/>
              </a:rPr>
              <a:t>адміністративно-територі­альних</a:t>
            </a:r>
            <a:r>
              <a:rPr lang="ru-RU" sz="2000" i="1" dirty="0">
                <a:ea typeface="Times New Roman"/>
              </a:rPr>
              <a:t> </a:t>
            </a:r>
            <a:r>
              <a:rPr lang="ru-RU" sz="2000" i="1" dirty="0" err="1">
                <a:ea typeface="Times New Roman"/>
              </a:rPr>
              <a:t>устроїв</a:t>
            </a:r>
            <a:r>
              <a:rPr lang="ru-RU" sz="2000" i="1" dirty="0">
                <a:ea typeface="Times New Roman"/>
              </a:rPr>
              <a:t> і </a:t>
            </a:r>
            <a:r>
              <a:rPr lang="ru-RU" sz="2000" i="1" dirty="0" err="1">
                <a:ea typeface="Times New Roman"/>
              </a:rPr>
              <a:t>врегульована</a:t>
            </a:r>
            <a:r>
              <a:rPr lang="ru-RU" sz="2000" i="1" dirty="0">
                <a:ea typeface="Times New Roman"/>
              </a:rPr>
              <a:t> нормами права </a:t>
            </a:r>
            <a:r>
              <a:rPr lang="ru-RU" sz="2000" i="1" dirty="0" err="1">
                <a:ea typeface="Times New Roman"/>
              </a:rPr>
              <a:t>являє</a:t>
            </a:r>
            <a:r>
              <a:rPr lang="ru-RU" sz="2000" i="1" dirty="0">
                <a:ea typeface="Times New Roman"/>
              </a:rPr>
              <a:t> собою </a:t>
            </a:r>
            <a:r>
              <a:rPr lang="ru-RU" sz="2000" b="1" i="1" dirty="0" err="1">
                <a:ea typeface="Times New Roman"/>
              </a:rPr>
              <a:t>бюджетну</a:t>
            </a:r>
            <a:r>
              <a:rPr lang="ru-RU" sz="2000" b="1" i="1" dirty="0">
                <a:ea typeface="Times New Roman"/>
              </a:rPr>
              <a:t> систему </a:t>
            </a:r>
            <a:r>
              <a:rPr lang="ru-RU" sz="2000" b="1" i="1" dirty="0" err="1">
                <a:ea typeface="Times New Roman"/>
              </a:rPr>
              <a:t>держави</a:t>
            </a:r>
            <a:r>
              <a:rPr lang="ru-RU" sz="2000" i="1" dirty="0">
                <a:ea typeface="Times New Roman"/>
              </a:rPr>
              <a:t>.</a:t>
            </a:r>
            <a:endParaRPr lang="ru-RU" sz="20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26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3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b="1" dirty="0">
                <a:ea typeface="Times New Roman"/>
              </a:rPr>
              <a:t>2. Б</a:t>
            </a:r>
            <a:r>
              <a:rPr lang="ru-RU" sz="2000" b="1" dirty="0" err="1">
                <a:ea typeface="Times New Roman"/>
              </a:rPr>
              <a:t>юджетн</a:t>
            </a:r>
            <a:r>
              <a:rPr lang="uk-UA" sz="2000" b="1" dirty="0">
                <a:ea typeface="Times New Roman"/>
              </a:rPr>
              <a:t>а</a:t>
            </a:r>
            <a:r>
              <a:rPr lang="ru-RU" sz="2000" b="1" dirty="0">
                <a:ea typeface="Times New Roman"/>
              </a:rPr>
              <a:t> систем</a:t>
            </a:r>
            <a:r>
              <a:rPr lang="uk-UA" sz="2000" b="1" dirty="0">
                <a:ea typeface="Times New Roman"/>
              </a:rPr>
              <a:t>а та </a:t>
            </a:r>
            <a:r>
              <a:rPr lang="uk-UA" sz="2000" b="1" dirty="0" smtClean="0">
                <a:ea typeface="Times New Roman"/>
              </a:rPr>
              <a:t>принципи </a:t>
            </a:r>
            <a:r>
              <a:rPr lang="uk-UA" sz="2000" b="1" dirty="0">
                <a:ea typeface="Times New Roman"/>
              </a:rPr>
              <a:t>її функціонування, бюджетний устрій</a:t>
            </a:r>
            <a:r>
              <a:rPr lang="uk-UA" sz="2000" dirty="0">
                <a:ea typeface="Times New Roman"/>
              </a:rPr>
              <a:t>. </a:t>
            </a:r>
            <a:endParaRPr lang="ru-RU" sz="20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000" b="1" dirty="0" smtClean="0">
                <a:ea typeface="Times New Roman"/>
              </a:rPr>
              <a:t>	(</a:t>
            </a:r>
            <a:r>
              <a:rPr lang="ru-RU" sz="2000" b="1" dirty="0">
                <a:ea typeface="Times New Roman"/>
              </a:rPr>
              <a:t>за Василиком О.Д.)</a:t>
            </a:r>
            <a:endParaRPr lang="ru-RU" sz="20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000" b="1" dirty="0" smtClean="0">
                <a:ea typeface="Times New Roman"/>
              </a:rPr>
              <a:t>	Бюджетна </a:t>
            </a:r>
            <a:r>
              <a:rPr lang="uk-UA" sz="2000" b="1" dirty="0">
                <a:ea typeface="Times New Roman"/>
              </a:rPr>
              <a:t>система України</a:t>
            </a:r>
            <a:r>
              <a:rPr lang="ru-RU" sz="2000" dirty="0">
                <a:ea typeface="Times New Roman"/>
              </a:rPr>
              <a:t> —</a:t>
            </a:r>
            <a:r>
              <a:rPr lang="uk-UA" sz="2000" dirty="0">
                <a:ea typeface="Times New Roman"/>
              </a:rPr>
              <a:t> це об'єднання всіх ланок державного бюджету на єдиних принципах. Правові засади бюджетної системи становлять Конституція України та Бюджетний кодекс України. Економічною основою бюджетної системи України виступає народногосподарський комплекс.</a:t>
            </a:r>
            <a:endParaRPr lang="ru-RU" sz="20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000" dirty="0">
                <a:ea typeface="Times New Roman"/>
              </a:rPr>
              <a:t>Структу­ра бюджетної системи визначається </a:t>
            </a:r>
            <a:r>
              <a:rPr lang="uk-UA" sz="2000" b="1" dirty="0">
                <a:ea typeface="Times New Roman"/>
              </a:rPr>
              <a:t>бюджетним устроєм.</a:t>
            </a:r>
            <a:r>
              <a:rPr lang="uk-UA" sz="2000" dirty="0">
                <a:ea typeface="Times New Roman"/>
              </a:rPr>
              <a:t> Він </a:t>
            </a:r>
            <a:r>
              <a:rPr lang="uk-UA" sz="2000" dirty="0" err="1">
                <a:ea typeface="Times New Roman"/>
              </a:rPr>
              <a:t>грунтується</a:t>
            </a:r>
            <a:r>
              <a:rPr lang="uk-UA" sz="2000" dirty="0">
                <a:ea typeface="Times New Roman"/>
              </a:rPr>
              <a:t> на адміністративно-державному устрої Украї­ни. Бюджет України об'єднує більше 12 тис. самостійних бюджетів.</a:t>
            </a:r>
            <a:endParaRPr lang="ru-RU" sz="20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000" b="1" dirty="0" smtClean="0">
                <a:ea typeface="Times New Roman"/>
              </a:rPr>
              <a:t>	(</a:t>
            </a:r>
            <a:r>
              <a:rPr lang="uk-UA" sz="2000" b="1" dirty="0">
                <a:ea typeface="Times New Roman"/>
              </a:rPr>
              <a:t>за Опаріним В.М.)</a:t>
            </a:r>
            <a:endParaRPr lang="ru-RU" sz="20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smtClean="0">
                <a:ea typeface="Times New Roman"/>
              </a:rPr>
              <a:t>	Бюджетна </a:t>
            </a:r>
            <a:r>
              <a:rPr lang="uk-UA" sz="2000" b="1" i="1" dirty="0">
                <a:ea typeface="Times New Roman"/>
              </a:rPr>
              <a:t>система</a:t>
            </a:r>
            <a:r>
              <a:rPr lang="uk-UA" sz="2000" i="1" dirty="0">
                <a:ea typeface="Times New Roman"/>
              </a:rPr>
              <a:t> — </a:t>
            </a:r>
            <a:r>
              <a:rPr lang="uk-UA" sz="2000" dirty="0">
                <a:ea typeface="Times New Roman"/>
              </a:rPr>
              <a:t>відображає складові бюджету, тобто це сукупність усіх бюджетів, які формуються в даній країні згідно з її бюджетним устроєм.</a:t>
            </a:r>
            <a:endParaRPr lang="ru-RU" sz="2000" dirty="0"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000" b="1" i="1" dirty="0" smtClean="0">
                <a:ea typeface="Times New Roman"/>
              </a:rPr>
              <a:t>	Бюджетний </a:t>
            </a:r>
            <a:r>
              <a:rPr lang="uk-UA" sz="2000" b="1" i="1" dirty="0">
                <a:ea typeface="Times New Roman"/>
              </a:rPr>
              <a:t>устрій</a:t>
            </a:r>
            <a:r>
              <a:rPr lang="uk-UA" sz="2000" i="1" dirty="0">
                <a:ea typeface="Times New Roman"/>
              </a:rPr>
              <a:t> — </a:t>
            </a:r>
            <a:r>
              <a:rPr lang="uk-UA" sz="2000" dirty="0">
                <a:ea typeface="Times New Roman"/>
              </a:rPr>
              <a:t>показує, яким чином побудована бюджетна система, тобто це організація вертикальної структурної побудови бюджету держави за рівнями адміністративно-терито­ріального поділу країни.</a:t>
            </a:r>
            <a:endParaRPr lang="ru-RU" sz="2000" dirty="0"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000" b="1" dirty="0">
                <a:ea typeface="Times New Roman"/>
              </a:rPr>
              <a:t>	Згідно Бюджетного кодексу України, бюджетна система -  </a:t>
            </a:r>
            <a:r>
              <a:rPr lang="uk-UA" sz="2000" dirty="0">
                <a:solidFill>
                  <a:srgbClr val="000000"/>
                </a:solidFill>
                <a:ea typeface="Times New Roman"/>
              </a:rPr>
              <a:t>сукупність  державного  бюджету та   місцевих   бюджетів,  побудована  з  урахуванням  економічних відносин,  державного і адміністративно-територіальних  устроїв  і врегульована нормами права.</a:t>
            </a:r>
            <a:endParaRPr lang="ru-RU" sz="2000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5128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40968" y="-1251520"/>
            <a:ext cx="16489832" cy="900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9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400" b="1" i="1" dirty="0">
                <a:solidFill>
                  <a:srgbClr val="000000"/>
                </a:solidFill>
                <a:ea typeface="Times New Roman"/>
              </a:rPr>
              <a:t>Мовою закону:</a:t>
            </a:r>
            <a:endParaRPr lang="ru-RU" sz="2400" dirty="0">
              <a:solidFill>
                <a:prstClr val="black"/>
              </a:solidFill>
              <a:ea typeface="Times New Roman"/>
            </a:endParaRPr>
          </a:p>
          <a:p>
            <a:pPr lvl="0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400" dirty="0">
                <a:solidFill>
                  <a:srgbClr val="000000"/>
                </a:solidFill>
                <a:ea typeface="Times New Roman"/>
              </a:rPr>
              <a:t> </a:t>
            </a:r>
            <a:endParaRPr lang="ru-RU" sz="24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uk-UA" sz="2400" dirty="0">
                <a:solidFill>
                  <a:srgbClr val="000000"/>
                </a:solidFill>
                <a:ea typeface="Times New Roman"/>
              </a:rPr>
              <a:t>     </a:t>
            </a:r>
            <a:r>
              <a:rPr lang="ru-RU" sz="2400" b="1" dirty="0" err="1">
                <a:solidFill>
                  <a:srgbClr val="000000"/>
                </a:solidFill>
                <a:ea typeface="Times New Roman"/>
              </a:rPr>
              <a:t>Стаття</a:t>
            </a:r>
            <a:r>
              <a:rPr lang="ru-RU" sz="2400" b="1" dirty="0">
                <a:solidFill>
                  <a:srgbClr val="000000"/>
                </a:solidFill>
                <a:ea typeface="Times New Roman"/>
              </a:rPr>
              <a:t> 5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. Структура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бюджетної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системи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України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</a:rPr>
              <a:t>:</a:t>
            </a: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ru-RU" sz="24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1.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Бюджетна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система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України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складається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з державного  бюджету та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місцевих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бюджетів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. </a:t>
            </a:r>
            <a:br>
              <a:rPr lang="ru-RU" sz="2400" dirty="0">
                <a:solidFill>
                  <a:srgbClr val="000000"/>
                </a:solidFill>
                <a:ea typeface="Times New Roman"/>
              </a:rPr>
            </a:br>
            <a:r>
              <a:rPr lang="ru-RU" sz="2400" dirty="0">
                <a:solidFill>
                  <a:srgbClr val="000000"/>
                </a:solidFill>
                <a:ea typeface="Times New Roman"/>
              </a:rPr>
              <a:t>     2.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Місцевими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бюджетами  є бюджет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Автономної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Республіки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Крим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обласні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районні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місцевого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самоврядування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. </a:t>
            </a:r>
            <a:endParaRPr lang="ru-RU" sz="2400" dirty="0">
              <a:solidFill>
                <a:prstClr val="black"/>
              </a:solidFill>
              <a:ea typeface="Times New Roman"/>
            </a:endParaRPr>
          </a:p>
          <a:p>
            <a:pPr lvl="0" algn="just"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2400" dirty="0">
                <a:solidFill>
                  <a:srgbClr val="000000"/>
                </a:solidFill>
                <a:ea typeface="Times New Roman"/>
              </a:rPr>
              <a:t>     3. Бюджетами  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місцевого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самоврядування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    є    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бюджети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територіальних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громад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сіл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їх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об'єднань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, селищ,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міст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(у тому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числі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районів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ea typeface="Times New Roman"/>
              </a:rPr>
              <a:t>містах</a:t>
            </a:r>
            <a:r>
              <a:rPr lang="ru-RU" sz="2400" dirty="0">
                <a:solidFill>
                  <a:srgbClr val="000000"/>
                </a:solidFill>
                <a:ea typeface="Times New Roman"/>
              </a:rPr>
              <a:t>). </a:t>
            </a:r>
            <a:endParaRPr lang="ru-RU" sz="2400" dirty="0">
              <a:solidFill>
                <a:prstClr val="black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188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1249</Words>
  <Application>Microsoft Office PowerPoint</Application>
  <PresentationFormat>Экран (4:3)</PresentationFormat>
  <Paragraphs>491</Paragraphs>
  <Slides>26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Пк</cp:lastModifiedBy>
  <cp:revision>13</cp:revision>
  <dcterms:created xsi:type="dcterms:W3CDTF">2012-09-28T19:43:53Z</dcterms:created>
  <dcterms:modified xsi:type="dcterms:W3CDTF">2016-02-22T18:05:40Z</dcterms:modified>
</cp:coreProperties>
</file>